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sldIdLst>
    <p:sldId id="256" r:id="rId2"/>
    <p:sldId id="259" r:id="rId3"/>
    <p:sldId id="260" r:id="rId4"/>
    <p:sldId id="261" r:id="rId5"/>
    <p:sldId id="262" r:id="rId6"/>
    <p:sldId id="264" r:id="rId7"/>
    <p:sldId id="280" r:id="rId8"/>
    <p:sldId id="257" r:id="rId9"/>
    <p:sldId id="286" r:id="rId10"/>
    <p:sldId id="263" r:id="rId11"/>
    <p:sldId id="270" r:id="rId12"/>
    <p:sldId id="267" r:id="rId13"/>
    <p:sldId id="268" r:id="rId14"/>
    <p:sldId id="285" r:id="rId15"/>
    <p:sldId id="273" r:id="rId16"/>
    <p:sldId id="278" r:id="rId17"/>
    <p:sldId id="275" r:id="rId18"/>
    <p:sldId id="277" r:id="rId19"/>
    <p:sldId id="279" r:id="rId20"/>
    <p:sldId id="283" r:id="rId21"/>
    <p:sldId id="287" r:id="rId22"/>
    <p:sldId id="28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RGHA\Desktop\Code%20basis%20challange%2013\RPC13_Input_For_Participants\SQL%20exports\Final%20excel%20file.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RGHA\Desktop\Code%20basis%20challange%2013\RPC13_Input_For_Participants\SQL%20exports\Final%20excel%20file.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RGHA\Desktop\Code%20basis%20challange%2013\RPC13_Input_For_Participants\SQL%20exports\Final%20excel%20file.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RGHA\Desktop\Code%20basis%20challange%2013\RPC13_Input_For_Participants\SQL%20exports\Final%20excel%20file.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RGHA\Desktop\Code%20basis%20challange%2013\RPC13_Input_For_Participants\SQL%20exports\Final%20excel%20file.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RGHA\Desktop\Code%20basis%20challange%2013\RPC13_Input_For_Participants\SQL%20exports\Final%20excel%20file.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RGHA\Desktop\Code%20basis%20challange%2013\RPC13_Input_For_Participants\SQL%20exports\Final%20excel%20file.xlsx"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rgbClr val="FFC000"/>
                </a:solidFill>
                <a:latin typeface="+mn-lt"/>
                <a:ea typeface="+mn-ea"/>
                <a:cs typeface="+mn-cs"/>
              </a:defRPr>
            </a:pPr>
            <a:r>
              <a:rPr lang="en-US" sz="1600"/>
              <a:t>Total Revenue</a:t>
            </a:r>
          </a:p>
        </c:rich>
      </c:tx>
      <c:overlay val="0"/>
      <c:spPr>
        <a:noFill/>
        <a:ln>
          <a:noFill/>
        </a:ln>
        <a:effectLst/>
      </c:spPr>
      <c:txPr>
        <a:bodyPr rot="0" spcFirstLastPara="1" vertOverflow="ellipsis" vert="horz" wrap="square" anchor="ctr" anchorCtr="1"/>
        <a:lstStyle/>
        <a:p>
          <a:pPr>
            <a:defRPr sz="1600" b="0" i="0" u="none" strike="noStrike" kern="1200" spc="0" baseline="0">
              <a:solidFill>
                <a:srgbClr val="FFC000"/>
              </a:solidFill>
              <a:latin typeface="+mn-lt"/>
              <a:ea typeface="+mn-ea"/>
              <a:cs typeface="+mn-cs"/>
            </a:defRPr>
          </a:pPr>
          <a:endParaRPr lang="en-US"/>
        </a:p>
      </c:txPr>
    </c:title>
    <c:autoTitleDeleted val="0"/>
    <c:plotArea>
      <c:layout/>
      <c:barChart>
        <c:barDir val="bar"/>
        <c:grouping val="clustered"/>
        <c:varyColors val="0"/>
        <c:ser>
          <c:idx val="0"/>
          <c:order val="0"/>
          <c:tx>
            <c:strRef>
              <c:f>'Top cities'!$B$2</c:f>
              <c:strCache>
                <c:ptCount val="1"/>
                <c:pt idx="0">
                  <c:v>revenue</c:v>
                </c:pt>
              </c:strCache>
            </c:strRef>
          </c:tx>
          <c:spPr>
            <a:solidFill>
              <a:schemeClr val="accent1">
                <a:lumMod val="40000"/>
                <a:lumOff val="60000"/>
              </a:schemeClr>
            </a:solidFill>
            <a:ln>
              <a:noFill/>
            </a:ln>
            <a:effectLst/>
          </c:spPr>
          <c:invertIfNegative val="0"/>
          <c:dPt>
            <c:idx val="8"/>
            <c:invertIfNegative val="0"/>
            <c:bubble3D val="0"/>
            <c:spPr>
              <a:solidFill>
                <a:srgbClr val="FFC000"/>
              </a:solidFill>
              <a:ln>
                <a:noFill/>
              </a:ln>
              <a:effectLst/>
            </c:spPr>
            <c:extLst>
              <c:ext xmlns:c16="http://schemas.microsoft.com/office/drawing/2014/chart" uri="{C3380CC4-5D6E-409C-BE32-E72D297353CC}">
                <c16:uniqueId val="{00000003-A6B5-4AA4-85B6-61162187AC26}"/>
              </c:ext>
            </c:extLst>
          </c:dPt>
          <c:dPt>
            <c:idx val="9"/>
            <c:invertIfNegative val="0"/>
            <c:bubble3D val="0"/>
            <c:spPr>
              <a:solidFill>
                <a:srgbClr val="FFC000"/>
              </a:solidFill>
              <a:ln>
                <a:noFill/>
              </a:ln>
              <a:effectLst/>
            </c:spPr>
            <c:extLst>
              <c:ext xmlns:c16="http://schemas.microsoft.com/office/drawing/2014/chart" uri="{C3380CC4-5D6E-409C-BE32-E72D297353CC}">
                <c16:uniqueId val="{00000002-A6B5-4AA4-85B6-61162187AC26}"/>
              </c:ext>
            </c:extLst>
          </c:dPt>
          <c:cat>
            <c:strRef>
              <c:f>'Top cities'!$A$3:$A$12</c:f>
              <c:strCache>
                <c:ptCount val="10"/>
                <c:pt idx="0">
                  <c:v>Coimbatore</c:v>
                </c:pt>
                <c:pt idx="1">
                  <c:v>Vadodara</c:v>
                </c:pt>
                <c:pt idx="2">
                  <c:v>Mysore</c:v>
                </c:pt>
                <c:pt idx="3">
                  <c:v>Surat</c:v>
                </c:pt>
                <c:pt idx="4">
                  <c:v>Indore</c:v>
                </c:pt>
                <c:pt idx="5">
                  <c:v>Visakhapatnam</c:v>
                </c:pt>
                <c:pt idx="6">
                  <c:v>Lucknow</c:v>
                </c:pt>
                <c:pt idx="7">
                  <c:v>Chandigarh</c:v>
                </c:pt>
                <c:pt idx="8">
                  <c:v>Kochi</c:v>
                </c:pt>
                <c:pt idx="9">
                  <c:v>Jaipur</c:v>
                </c:pt>
              </c:strCache>
            </c:strRef>
          </c:cat>
          <c:val>
            <c:numRef>
              <c:f>'Top cities'!$B$3:$B$12</c:f>
              <c:numCache>
                <c:formatCode>General</c:formatCode>
                <c:ptCount val="10"/>
                <c:pt idx="0">
                  <c:v>3523992</c:v>
                </c:pt>
                <c:pt idx="1">
                  <c:v>3797200</c:v>
                </c:pt>
                <c:pt idx="2">
                  <c:v>4054745</c:v>
                </c:pt>
                <c:pt idx="3">
                  <c:v>6431599</c:v>
                </c:pt>
                <c:pt idx="4">
                  <c:v>7635228</c:v>
                </c:pt>
                <c:pt idx="5">
                  <c:v>8018282</c:v>
                </c:pt>
                <c:pt idx="6">
                  <c:v>9463551</c:v>
                </c:pt>
                <c:pt idx="7">
                  <c:v>11058401</c:v>
                </c:pt>
                <c:pt idx="8">
                  <c:v>16997596</c:v>
                </c:pt>
                <c:pt idx="9">
                  <c:v>37207497</c:v>
                </c:pt>
              </c:numCache>
            </c:numRef>
          </c:val>
          <c:extLst>
            <c:ext xmlns:c16="http://schemas.microsoft.com/office/drawing/2014/chart" uri="{C3380CC4-5D6E-409C-BE32-E72D297353CC}">
              <c16:uniqueId val="{00000000-A6B5-4AA4-85B6-61162187AC26}"/>
            </c:ext>
          </c:extLst>
        </c:ser>
        <c:dLbls>
          <c:showLegendKey val="0"/>
          <c:showVal val="0"/>
          <c:showCatName val="0"/>
          <c:showSerName val="0"/>
          <c:showPercent val="0"/>
          <c:showBubbleSize val="0"/>
        </c:dLbls>
        <c:gapWidth val="70"/>
        <c:axId val="1567547552"/>
        <c:axId val="1567546112"/>
      </c:barChart>
      <c:catAx>
        <c:axId val="156754755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rgbClr val="FFC000"/>
                </a:solidFill>
                <a:latin typeface="+mn-lt"/>
                <a:ea typeface="+mn-ea"/>
                <a:cs typeface="+mn-cs"/>
              </a:defRPr>
            </a:pPr>
            <a:endParaRPr lang="en-US"/>
          </a:p>
        </c:txPr>
        <c:crossAx val="1567546112"/>
        <c:crosses val="autoZero"/>
        <c:auto val="1"/>
        <c:lblAlgn val="ctr"/>
        <c:lblOffset val="100"/>
        <c:noMultiLvlLbl val="0"/>
      </c:catAx>
      <c:valAx>
        <c:axId val="1567546112"/>
        <c:scaling>
          <c:orientation val="minMax"/>
        </c:scaling>
        <c:delete val="1"/>
        <c:axPos val="b"/>
        <c:title>
          <c:tx>
            <c:rich>
              <a:bodyPr rot="0" spcFirstLastPara="1" vertOverflow="ellipsis" vert="horz" wrap="square" anchor="ctr" anchorCtr="1"/>
              <a:lstStyle/>
              <a:p>
                <a:pPr>
                  <a:defRPr sz="1200" b="0" i="0" u="none" strike="noStrike" kern="1200" baseline="0">
                    <a:solidFill>
                      <a:srgbClr val="FFC000"/>
                    </a:solidFill>
                    <a:latin typeface="+mn-lt"/>
                    <a:ea typeface="+mn-ea"/>
                    <a:cs typeface="+mn-cs"/>
                  </a:defRPr>
                </a:pPr>
                <a:r>
                  <a:rPr lang="en-US"/>
                  <a:t>Revenue</a:t>
                </a:r>
                <a:endParaRPr lang="en-IN"/>
              </a:p>
            </c:rich>
          </c:tx>
          <c:overlay val="0"/>
          <c:spPr>
            <a:noFill/>
            <a:ln>
              <a:noFill/>
            </a:ln>
            <a:effectLst/>
          </c:spPr>
          <c:txPr>
            <a:bodyPr rot="0" spcFirstLastPara="1" vertOverflow="ellipsis" vert="horz" wrap="square" anchor="ctr" anchorCtr="1"/>
            <a:lstStyle/>
            <a:p>
              <a:pPr>
                <a:defRPr sz="1200" b="0" i="0" u="none" strike="noStrike" kern="1200" baseline="0">
                  <a:solidFill>
                    <a:srgbClr val="FFC000"/>
                  </a:solidFill>
                  <a:latin typeface="+mn-lt"/>
                  <a:ea typeface="+mn-ea"/>
                  <a:cs typeface="+mn-cs"/>
                </a:defRPr>
              </a:pPr>
              <a:endParaRPr lang="en-US"/>
            </a:p>
          </c:txPr>
        </c:title>
        <c:numFmt formatCode="General" sourceLinked="1"/>
        <c:majorTickMark val="none"/>
        <c:minorTickMark val="none"/>
        <c:tickLblPos val="nextTo"/>
        <c:crossAx val="15675475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rgbClr val="FFC000"/>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rgbClr val="FFC000"/>
                </a:solidFill>
                <a:latin typeface="+mn-lt"/>
                <a:ea typeface="+mn-ea"/>
                <a:cs typeface="+mn-cs"/>
              </a:defRPr>
            </a:pPr>
            <a:r>
              <a:rPr lang="en-US" sz="1600"/>
              <a:t>Total trips</a:t>
            </a:r>
          </a:p>
        </c:rich>
      </c:tx>
      <c:overlay val="0"/>
      <c:spPr>
        <a:noFill/>
        <a:ln>
          <a:noFill/>
        </a:ln>
        <a:effectLst/>
      </c:spPr>
      <c:txPr>
        <a:bodyPr rot="0" spcFirstLastPara="1" vertOverflow="ellipsis" vert="horz" wrap="square" anchor="ctr" anchorCtr="1"/>
        <a:lstStyle/>
        <a:p>
          <a:pPr>
            <a:defRPr sz="1600" b="0" i="0" u="none" strike="noStrike" kern="1200" spc="0" baseline="0">
              <a:solidFill>
                <a:srgbClr val="FFC000"/>
              </a:solidFill>
              <a:latin typeface="+mn-lt"/>
              <a:ea typeface="+mn-ea"/>
              <a:cs typeface="+mn-cs"/>
            </a:defRPr>
          </a:pPr>
          <a:endParaRPr lang="en-US"/>
        </a:p>
      </c:txPr>
    </c:title>
    <c:autoTitleDeleted val="0"/>
    <c:plotArea>
      <c:layout/>
      <c:barChart>
        <c:barDir val="bar"/>
        <c:grouping val="clustered"/>
        <c:varyColors val="0"/>
        <c:ser>
          <c:idx val="0"/>
          <c:order val="0"/>
          <c:tx>
            <c:strRef>
              <c:f>'Top cities'!$B$19</c:f>
              <c:strCache>
                <c:ptCount val="1"/>
                <c:pt idx="0">
                  <c:v>total_trips</c:v>
                </c:pt>
              </c:strCache>
            </c:strRef>
          </c:tx>
          <c:spPr>
            <a:solidFill>
              <a:schemeClr val="accent1">
                <a:lumMod val="40000"/>
                <a:lumOff val="60000"/>
              </a:schemeClr>
            </a:solidFill>
            <a:ln>
              <a:noFill/>
            </a:ln>
            <a:effectLst/>
          </c:spPr>
          <c:invertIfNegative val="0"/>
          <c:dPt>
            <c:idx val="8"/>
            <c:invertIfNegative val="0"/>
            <c:bubble3D val="0"/>
            <c:spPr>
              <a:solidFill>
                <a:srgbClr val="FFC000"/>
              </a:solidFill>
              <a:ln>
                <a:noFill/>
              </a:ln>
              <a:effectLst/>
            </c:spPr>
            <c:extLst>
              <c:ext xmlns:c16="http://schemas.microsoft.com/office/drawing/2014/chart" uri="{C3380CC4-5D6E-409C-BE32-E72D297353CC}">
                <c16:uniqueId val="{00000002-C401-46FA-8551-AA8E3B7994C4}"/>
              </c:ext>
            </c:extLst>
          </c:dPt>
          <c:dPt>
            <c:idx val="9"/>
            <c:invertIfNegative val="0"/>
            <c:bubble3D val="0"/>
            <c:spPr>
              <a:solidFill>
                <a:srgbClr val="FFC000"/>
              </a:solidFill>
              <a:ln>
                <a:noFill/>
              </a:ln>
              <a:effectLst/>
            </c:spPr>
            <c:extLst>
              <c:ext xmlns:c16="http://schemas.microsoft.com/office/drawing/2014/chart" uri="{C3380CC4-5D6E-409C-BE32-E72D297353CC}">
                <c16:uniqueId val="{00000001-C401-46FA-8551-AA8E3B7994C4}"/>
              </c:ext>
            </c:extLst>
          </c:dPt>
          <c:cat>
            <c:strRef>
              <c:f>'Top cities'!$A$20:$A$29</c:f>
              <c:strCache>
                <c:ptCount val="10"/>
                <c:pt idx="0">
                  <c:v>Mysore</c:v>
                </c:pt>
                <c:pt idx="1">
                  <c:v>Coimbatore</c:v>
                </c:pt>
                <c:pt idx="2">
                  <c:v>Visakhapatnam</c:v>
                </c:pt>
                <c:pt idx="3">
                  <c:v>Vadodara</c:v>
                </c:pt>
                <c:pt idx="4">
                  <c:v>Chandigarh</c:v>
                </c:pt>
                <c:pt idx="5">
                  <c:v>Indore</c:v>
                </c:pt>
                <c:pt idx="6">
                  <c:v>Kochi</c:v>
                </c:pt>
                <c:pt idx="7">
                  <c:v>Surat</c:v>
                </c:pt>
                <c:pt idx="8">
                  <c:v>Lucknow</c:v>
                </c:pt>
                <c:pt idx="9">
                  <c:v>Jaipur</c:v>
                </c:pt>
              </c:strCache>
            </c:strRef>
          </c:cat>
          <c:val>
            <c:numRef>
              <c:f>'Top cities'!$B$20:$B$29</c:f>
              <c:numCache>
                <c:formatCode>General</c:formatCode>
                <c:ptCount val="10"/>
                <c:pt idx="0">
                  <c:v>16238</c:v>
                </c:pt>
                <c:pt idx="1">
                  <c:v>21104</c:v>
                </c:pt>
                <c:pt idx="2">
                  <c:v>28366</c:v>
                </c:pt>
                <c:pt idx="3">
                  <c:v>32026</c:v>
                </c:pt>
                <c:pt idx="4">
                  <c:v>38981</c:v>
                </c:pt>
                <c:pt idx="5">
                  <c:v>42456</c:v>
                </c:pt>
                <c:pt idx="6">
                  <c:v>50702</c:v>
                </c:pt>
                <c:pt idx="7">
                  <c:v>54843</c:v>
                </c:pt>
                <c:pt idx="8">
                  <c:v>64299</c:v>
                </c:pt>
                <c:pt idx="9">
                  <c:v>76888</c:v>
                </c:pt>
              </c:numCache>
            </c:numRef>
          </c:val>
          <c:extLst>
            <c:ext xmlns:c16="http://schemas.microsoft.com/office/drawing/2014/chart" uri="{C3380CC4-5D6E-409C-BE32-E72D297353CC}">
              <c16:uniqueId val="{00000000-C401-46FA-8551-AA8E3B7994C4}"/>
            </c:ext>
          </c:extLst>
        </c:ser>
        <c:dLbls>
          <c:showLegendKey val="0"/>
          <c:showVal val="0"/>
          <c:showCatName val="0"/>
          <c:showSerName val="0"/>
          <c:showPercent val="0"/>
          <c:showBubbleSize val="0"/>
        </c:dLbls>
        <c:gapWidth val="70"/>
        <c:axId val="1566131168"/>
        <c:axId val="1566132128"/>
      </c:barChart>
      <c:catAx>
        <c:axId val="15661311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rgbClr val="FFC000"/>
                </a:solidFill>
                <a:latin typeface="+mn-lt"/>
                <a:ea typeface="+mn-ea"/>
                <a:cs typeface="+mn-cs"/>
              </a:defRPr>
            </a:pPr>
            <a:endParaRPr lang="en-US"/>
          </a:p>
        </c:txPr>
        <c:crossAx val="1566132128"/>
        <c:crosses val="autoZero"/>
        <c:auto val="1"/>
        <c:lblAlgn val="ctr"/>
        <c:lblOffset val="100"/>
        <c:noMultiLvlLbl val="0"/>
      </c:catAx>
      <c:valAx>
        <c:axId val="1566132128"/>
        <c:scaling>
          <c:orientation val="minMax"/>
        </c:scaling>
        <c:delete val="1"/>
        <c:axPos val="b"/>
        <c:title>
          <c:tx>
            <c:rich>
              <a:bodyPr rot="0" spcFirstLastPara="1" vertOverflow="ellipsis" vert="horz" wrap="square" anchor="ctr" anchorCtr="1"/>
              <a:lstStyle/>
              <a:p>
                <a:pPr>
                  <a:defRPr sz="1200" b="0" i="0" u="none" strike="noStrike" kern="1200" baseline="0">
                    <a:solidFill>
                      <a:srgbClr val="FFC000"/>
                    </a:solidFill>
                    <a:latin typeface="+mn-lt"/>
                    <a:ea typeface="+mn-ea"/>
                    <a:cs typeface="+mn-cs"/>
                  </a:defRPr>
                </a:pPr>
                <a:r>
                  <a:rPr lang="en-US"/>
                  <a:t>Trip volume</a:t>
                </a:r>
                <a:endParaRPr lang="en-IN"/>
              </a:p>
            </c:rich>
          </c:tx>
          <c:overlay val="0"/>
          <c:spPr>
            <a:noFill/>
            <a:ln>
              <a:noFill/>
            </a:ln>
            <a:effectLst/>
          </c:spPr>
          <c:txPr>
            <a:bodyPr rot="0" spcFirstLastPara="1" vertOverflow="ellipsis" vert="horz" wrap="square" anchor="ctr" anchorCtr="1"/>
            <a:lstStyle/>
            <a:p>
              <a:pPr>
                <a:defRPr sz="1200" b="0" i="0" u="none" strike="noStrike" kern="1200" baseline="0">
                  <a:solidFill>
                    <a:srgbClr val="FFC000"/>
                  </a:solidFill>
                  <a:latin typeface="+mn-lt"/>
                  <a:ea typeface="+mn-ea"/>
                  <a:cs typeface="+mn-cs"/>
                </a:defRPr>
              </a:pPr>
              <a:endParaRPr lang="en-US"/>
            </a:p>
          </c:txPr>
        </c:title>
        <c:numFmt formatCode="General" sourceLinked="1"/>
        <c:majorTickMark val="none"/>
        <c:minorTickMark val="none"/>
        <c:tickLblPos val="nextTo"/>
        <c:crossAx val="1566131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rgbClr val="FFC000"/>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[Final excel file.xlsx]Peak months!PivotTable35</c:name>
    <c:fmtId val="9"/>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4.2688686920286809E-2"/>
          <c:y val="0.26978824524879486"/>
          <c:w val="0.94095836471452809"/>
          <c:h val="0.49054678420590153"/>
        </c:manualLayout>
      </c:layout>
      <c:barChart>
        <c:barDir val="col"/>
        <c:grouping val="clustered"/>
        <c:varyColors val="0"/>
        <c:ser>
          <c:idx val="0"/>
          <c:order val="0"/>
          <c:tx>
            <c:strRef>
              <c:f>'Peak months'!$H$1:$H$2</c:f>
              <c:strCache>
                <c:ptCount val="1"/>
                <c:pt idx="0">
                  <c:v>Low Demand</c:v>
                </c:pt>
              </c:strCache>
            </c:strRef>
          </c:tx>
          <c:spPr>
            <a:solidFill>
              <a:schemeClr val="accent1">
                <a:lumMod val="40000"/>
                <a:lumOff val="60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1100" b="0" i="0" u="none" strike="noStrike" kern="1200" baseline="0">
                    <a:solidFill>
                      <a:schemeClr val="accent1">
                        <a:lumMod val="40000"/>
                        <a:lumOff val="6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'Peak months'!$F$3:$G$33</c:f>
              <c:multiLvlStrCache>
                <c:ptCount val="20"/>
                <c:lvl>
                  <c:pt idx="0">
                    <c:v>April</c:v>
                  </c:pt>
                  <c:pt idx="1">
                    <c:v>February</c:v>
                  </c:pt>
                  <c:pt idx="2">
                    <c:v>June</c:v>
                  </c:pt>
                  <c:pt idx="3">
                    <c:v>March</c:v>
                  </c:pt>
                  <c:pt idx="4">
                    <c:v>June</c:v>
                  </c:pt>
                  <c:pt idx="5">
                    <c:v>May</c:v>
                  </c:pt>
                  <c:pt idx="6">
                    <c:v>June</c:v>
                  </c:pt>
                  <c:pt idx="7">
                    <c:v>February</c:v>
                  </c:pt>
                  <c:pt idx="8">
                    <c:v>June</c:v>
                  </c:pt>
                  <c:pt idx="9">
                    <c:v>May</c:v>
                  </c:pt>
                  <c:pt idx="10">
                    <c:v>May</c:v>
                  </c:pt>
                  <c:pt idx="11">
                    <c:v>February</c:v>
                  </c:pt>
                  <c:pt idx="12">
                    <c:v>January</c:v>
                  </c:pt>
                  <c:pt idx="13">
                    <c:v>May</c:v>
                  </c:pt>
                  <c:pt idx="14">
                    <c:v>January</c:v>
                  </c:pt>
                  <c:pt idx="15">
                    <c:v>April</c:v>
                  </c:pt>
                  <c:pt idx="16">
                    <c:v>June</c:v>
                  </c:pt>
                  <c:pt idx="17">
                    <c:v>April</c:v>
                  </c:pt>
                  <c:pt idx="18">
                    <c:v>January</c:v>
                  </c:pt>
                  <c:pt idx="19">
                    <c:v>April</c:v>
                  </c:pt>
                </c:lvl>
                <c:lvl>
                  <c:pt idx="0">
                    <c:v>Chandigarh</c:v>
                  </c:pt>
                  <c:pt idx="2">
                    <c:v>Coimbatore</c:v>
                  </c:pt>
                  <c:pt idx="4">
                    <c:v>Indore</c:v>
                  </c:pt>
                  <c:pt idx="6">
                    <c:v>Jaipur</c:v>
                  </c:pt>
                  <c:pt idx="8">
                    <c:v>Kochi</c:v>
                  </c:pt>
                  <c:pt idx="10">
                    <c:v>Lucknow</c:v>
                  </c:pt>
                  <c:pt idx="12">
                    <c:v>Mysore</c:v>
                  </c:pt>
                  <c:pt idx="14">
                    <c:v>Surat</c:v>
                  </c:pt>
                  <c:pt idx="16">
                    <c:v>Vadodara</c:v>
                  </c:pt>
                  <c:pt idx="18">
                    <c:v>Visakhapatnam</c:v>
                  </c:pt>
                </c:lvl>
              </c:multiLvlStrCache>
            </c:multiLvlStrRef>
          </c:cat>
          <c:val>
            <c:numRef>
              <c:f>'Peak months'!$H$3:$H$33</c:f>
              <c:numCache>
                <c:formatCode>General</c:formatCode>
                <c:ptCount val="20"/>
                <c:pt idx="0">
                  <c:v>5566</c:v>
                </c:pt>
                <c:pt idx="2">
                  <c:v>3158</c:v>
                </c:pt>
                <c:pt idx="4">
                  <c:v>6288</c:v>
                </c:pt>
                <c:pt idx="6">
                  <c:v>9842</c:v>
                </c:pt>
                <c:pt idx="8">
                  <c:v>6399</c:v>
                </c:pt>
                <c:pt idx="10">
                  <c:v>9705</c:v>
                </c:pt>
                <c:pt idx="12">
                  <c:v>2485</c:v>
                </c:pt>
                <c:pt idx="14">
                  <c:v>8358</c:v>
                </c:pt>
                <c:pt idx="16">
                  <c:v>4685</c:v>
                </c:pt>
                <c:pt idx="18">
                  <c:v>4468</c:v>
                </c:pt>
              </c:numCache>
            </c:numRef>
          </c:val>
          <c:extLst>
            <c:ext xmlns:c16="http://schemas.microsoft.com/office/drawing/2014/chart" uri="{C3380CC4-5D6E-409C-BE32-E72D297353CC}">
              <c16:uniqueId val="{00000000-B5AB-4566-A36F-9515B6AA81EA}"/>
            </c:ext>
          </c:extLst>
        </c:ser>
        <c:ser>
          <c:idx val="1"/>
          <c:order val="1"/>
          <c:tx>
            <c:strRef>
              <c:f>'Peak months'!$I$1:$I$2</c:f>
              <c:strCache>
                <c:ptCount val="1"/>
                <c:pt idx="0">
                  <c:v>Peak Demand</c:v>
                </c:pt>
              </c:strCache>
            </c:strRef>
          </c:tx>
          <c:spPr>
            <a:solidFill>
              <a:srgbClr val="FFC00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1100" b="0" i="0" u="none" strike="noStrike" kern="1200" baseline="0">
                    <a:solidFill>
                      <a:srgbClr val="FFC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'Peak months'!$F$3:$G$33</c:f>
              <c:multiLvlStrCache>
                <c:ptCount val="20"/>
                <c:lvl>
                  <c:pt idx="0">
                    <c:v>April</c:v>
                  </c:pt>
                  <c:pt idx="1">
                    <c:v>February</c:v>
                  </c:pt>
                  <c:pt idx="2">
                    <c:v>June</c:v>
                  </c:pt>
                  <c:pt idx="3">
                    <c:v>March</c:v>
                  </c:pt>
                  <c:pt idx="4">
                    <c:v>June</c:v>
                  </c:pt>
                  <c:pt idx="5">
                    <c:v>May</c:v>
                  </c:pt>
                  <c:pt idx="6">
                    <c:v>June</c:v>
                  </c:pt>
                  <c:pt idx="7">
                    <c:v>February</c:v>
                  </c:pt>
                  <c:pt idx="8">
                    <c:v>June</c:v>
                  </c:pt>
                  <c:pt idx="9">
                    <c:v>May</c:v>
                  </c:pt>
                  <c:pt idx="10">
                    <c:v>May</c:v>
                  </c:pt>
                  <c:pt idx="11">
                    <c:v>February</c:v>
                  </c:pt>
                  <c:pt idx="12">
                    <c:v>January</c:v>
                  </c:pt>
                  <c:pt idx="13">
                    <c:v>May</c:v>
                  </c:pt>
                  <c:pt idx="14">
                    <c:v>January</c:v>
                  </c:pt>
                  <c:pt idx="15">
                    <c:v>April</c:v>
                  </c:pt>
                  <c:pt idx="16">
                    <c:v>June</c:v>
                  </c:pt>
                  <c:pt idx="17">
                    <c:v>April</c:v>
                  </c:pt>
                  <c:pt idx="18">
                    <c:v>January</c:v>
                  </c:pt>
                  <c:pt idx="19">
                    <c:v>April</c:v>
                  </c:pt>
                </c:lvl>
                <c:lvl>
                  <c:pt idx="0">
                    <c:v>Chandigarh</c:v>
                  </c:pt>
                  <c:pt idx="2">
                    <c:v>Coimbatore</c:v>
                  </c:pt>
                  <c:pt idx="4">
                    <c:v>Indore</c:v>
                  </c:pt>
                  <c:pt idx="6">
                    <c:v>Jaipur</c:v>
                  </c:pt>
                  <c:pt idx="8">
                    <c:v>Kochi</c:v>
                  </c:pt>
                  <c:pt idx="10">
                    <c:v>Lucknow</c:v>
                  </c:pt>
                  <c:pt idx="12">
                    <c:v>Mysore</c:v>
                  </c:pt>
                  <c:pt idx="14">
                    <c:v>Surat</c:v>
                  </c:pt>
                  <c:pt idx="16">
                    <c:v>Vadodara</c:v>
                  </c:pt>
                  <c:pt idx="18">
                    <c:v>Visakhapatnam</c:v>
                  </c:pt>
                </c:lvl>
              </c:multiLvlStrCache>
            </c:multiLvlStrRef>
          </c:cat>
          <c:val>
            <c:numRef>
              <c:f>'Peak months'!$I$3:$I$33</c:f>
              <c:numCache>
                <c:formatCode>General</c:formatCode>
                <c:ptCount val="20"/>
                <c:pt idx="1">
                  <c:v>7387</c:v>
                </c:pt>
                <c:pt idx="3">
                  <c:v>3680</c:v>
                </c:pt>
                <c:pt idx="5">
                  <c:v>7787</c:v>
                </c:pt>
                <c:pt idx="7">
                  <c:v>15872</c:v>
                </c:pt>
                <c:pt idx="9">
                  <c:v>10014</c:v>
                </c:pt>
                <c:pt idx="11">
                  <c:v>12060</c:v>
                </c:pt>
                <c:pt idx="13">
                  <c:v>3007</c:v>
                </c:pt>
                <c:pt idx="15">
                  <c:v>9831</c:v>
                </c:pt>
                <c:pt idx="17">
                  <c:v>5941</c:v>
                </c:pt>
                <c:pt idx="19">
                  <c:v>4938</c:v>
                </c:pt>
              </c:numCache>
            </c:numRef>
          </c:val>
          <c:extLst>
            <c:ext xmlns:c16="http://schemas.microsoft.com/office/drawing/2014/chart" uri="{C3380CC4-5D6E-409C-BE32-E72D297353CC}">
              <c16:uniqueId val="{00000001-B5AB-4566-A36F-9515B6AA81EA}"/>
            </c:ext>
          </c:extLst>
        </c:ser>
        <c:dLbls>
          <c:dLblPos val="outEnd"/>
          <c:showLegendKey val="0"/>
          <c:showVal val="1"/>
          <c:showCatName val="0"/>
          <c:showSerName val="0"/>
          <c:showPercent val="0"/>
          <c:showBubbleSize val="0"/>
        </c:dLbls>
        <c:gapWidth val="158"/>
        <c:overlap val="98"/>
        <c:axId val="646816031"/>
        <c:axId val="646830431"/>
      </c:barChart>
      <c:catAx>
        <c:axId val="646816031"/>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rgbClr val="FFC000"/>
                </a:solidFill>
                <a:latin typeface="+mn-lt"/>
                <a:ea typeface="+mn-ea"/>
                <a:cs typeface="+mn-cs"/>
              </a:defRPr>
            </a:pPr>
            <a:endParaRPr lang="en-US"/>
          </a:p>
        </c:txPr>
        <c:crossAx val="646830431"/>
        <c:crosses val="autoZero"/>
        <c:auto val="1"/>
        <c:lblAlgn val="ctr"/>
        <c:lblOffset val="100"/>
        <c:noMultiLvlLbl val="0"/>
      </c:catAx>
      <c:valAx>
        <c:axId val="646830431"/>
        <c:scaling>
          <c:orientation val="minMax"/>
        </c:scaling>
        <c:delete val="1"/>
        <c:axPos val="l"/>
        <c:title>
          <c:tx>
            <c:rich>
              <a:bodyPr rot="-5400000" spcFirstLastPara="1" vertOverflow="ellipsis" vert="horz" wrap="square" anchor="ctr" anchorCtr="1"/>
              <a:lstStyle/>
              <a:p>
                <a:pPr>
                  <a:defRPr sz="1200" b="0" i="0" u="none" strike="noStrike" kern="1200" baseline="0">
                    <a:solidFill>
                      <a:srgbClr val="FFC000"/>
                    </a:solidFill>
                    <a:latin typeface="+mn-lt"/>
                    <a:ea typeface="+mn-ea"/>
                    <a:cs typeface="+mn-cs"/>
                  </a:defRPr>
                </a:pPr>
                <a:r>
                  <a:rPr lang="en-US" sz="1200" dirty="0">
                    <a:solidFill>
                      <a:srgbClr val="FFC000"/>
                    </a:solidFill>
                  </a:rPr>
                  <a:t>Total Trips</a:t>
                </a:r>
                <a:endParaRPr lang="en-IN" sz="1200" dirty="0">
                  <a:solidFill>
                    <a:srgbClr val="FFC000"/>
                  </a:solidFill>
                </a:endParaRPr>
              </a:p>
            </c:rich>
          </c:tx>
          <c:layout>
            <c:manualLayout>
              <c:xMode val="edge"/>
              <c:yMode val="edge"/>
              <c:x val="4.4252401411442538E-3"/>
              <c:y val="0.38577839601626607"/>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rgbClr val="FFC000"/>
                  </a:solidFill>
                  <a:latin typeface="+mn-lt"/>
                  <a:ea typeface="+mn-ea"/>
                  <a:cs typeface="+mn-cs"/>
                </a:defRPr>
              </a:pPr>
              <a:endParaRPr lang="en-US"/>
            </a:p>
          </c:txPr>
        </c:title>
        <c:numFmt formatCode="General" sourceLinked="1"/>
        <c:majorTickMark val="none"/>
        <c:minorTickMark val="none"/>
        <c:tickLblPos val="nextTo"/>
        <c:crossAx val="646816031"/>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100"/>
      </a:pPr>
      <a:endParaRPr lang="en-US"/>
    </a:p>
  </c:txPr>
  <c:externalData r:id="rId3">
    <c:autoUpdate val="0"/>
  </c:externalData>
  <c:extLst>
    <c:ext xmlns:c14="http://schemas.microsoft.com/office/drawing/2007/8/2/chart" uri="{781A3756-C4B2-4CAC-9D66-4F8BD8637D16}">
      <c14:pivotOptions>
        <c14:dropZoneFilter val="1"/>
        <c14:dropZoneCategories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'Peak months'!$B$56</c:f>
              <c:strCache>
                <c:ptCount val="1"/>
                <c:pt idx="0">
                  <c:v>total_trips</c:v>
                </c:pt>
              </c:strCache>
            </c:strRef>
          </c:tx>
          <c:spPr>
            <a:ln w="28575" cap="rnd">
              <a:solidFill>
                <a:schemeClr val="accent1"/>
              </a:solidFill>
              <a:round/>
            </a:ln>
            <a:effectLst/>
          </c:spPr>
          <c:marker>
            <c:symbol val="none"/>
          </c:marker>
          <c:cat>
            <c:strRef>
              <c:f>'Peak months'!$A$57:$A$62</c:f>
              <c:strCache>
                <c:ptCount val="6"/>
                <c:pt idx="0">
                  <c:v>January</c:v>
                </c:pt>
                <c:pt idx="1">
                  <c:v>February</c:v>
                </c:pt>
                <c:pt idx="2">
                  <c:v>March</c:v>
                </c:pt>
                <c:pt idx="3">
                  <c:v>April</c:v>
                </c:pt>
                <c:pt idx="4">
                  <c:v>May</c:v>
                </c:pt>
                <c:pt idx="5">
                  <c:v>June</c:v>
                </c:pt>
              </c:strCache>
            </c:strRef>
          </c:cat>
          <c:val>
            <c:numRef>
              <c:f>'Peak months'!$B$57:$B$62</c:f>
              <c:numCache>
                <c:formatCode>General</c:formatCode>
                <c:ptCount val="6"/>
                <c:pt idx="0">
                  <c:v>70462</c:v>
                </c:pt>
                <c:pt idx="1">
                  <c:v>75379</c:v>
                </c:pt>
                <c:pt idx="2">
                  <c:v>73679</c:v>
                </c:pt>
                <c:pt idx="3">
                  <c:v>71335</c:v>
                </c:pt>
                <c:pt idx="4">
                  <c:v>72543</c:v>
                </c:pt>
                <c:pt idx="5">
                  <c:v>62505</c:v>
                </c:pt>
              </c:numCache>
            </c:numRef>
          </c:val>
          <c:smooth val="0"/>
          <c:extLst>
            <c:ext xmlns:c16="http://schemas.microsoft.com/office/drawing/2014/chart" uri="{C3380CC4-5D6E-409C-BE32-E72D297353CC}">
              <c16:uniqueId val="{00000000-D8CC-481F-B09F-A11E92EC1393}"/>
            </c:ext>
          </c:extLst>
        </c:ser>
        <c:dLbls>
          <c:showLegendKey val="0"/>
          <c:showVal val="0"/>
          <c:showCatName val="0"/>
          <c:showSerName val="0"/>
          <c:showPercent val="0"/>
          <c:showBubbleSize val="0"/>
        </c:dLbls>
        <c:smooth val="0"/>
        <c:axId val="1394037184"/>
        <c:axId val="1394033824"/>
      </c:lineChart>
      <c:catAx>
        <c:axId val="13940371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rgbClr val="FFC000"/>
                </a:solidFill>
                <a:latin typeface="+mn-lt"/>
                <a:ea typeface="+mn-ea"/>
                <a:cs typeface="+mn-cs"/>
              </a:defRPr>
            </a:pPr>
            <a:endParaRPr lang="en-US"/>
          </a:p>
        </c:txPr>
        <c:crossAx val="1394033824"/>
        <c:crosses val="autoZero"/>
        <c:auto val="1"/>
        <c:lblAlgn val="ctr"/>
        <c:lblOffset val="100"/>
        <c:noMultiLvlLbl val="0"/>
      </c:catAx>
      <c:valAx>
        <c:axId val="1394033824"/>
        <c:scaling>
          <c:orientation val="minMax"/>
          <c:min val="6000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rgbClr val="FFC000"/>
                </a:solidFill>
                <a:latin typeface="+mn-lt"/>
                <a:ea typeface="+mn-ea"/>
                <a:cs typeface="+mn-cs"/>
              </a:defRPr>
            </a:pPr>
            <a:endParaRPr lang="en-US"/>
          </a:p>
        </c:txPr>
        <c:crossAx val="139403718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200" b="0" i="0" u="none" strike="noStrike" kern="1200" baseline="0">
              <a:solidFill>
                <a:srgbClr val="FFC000"/>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rgbClr val="FFC000"/>
          </a:solidFill>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[Final excel file.xlsx]Weekend vs weekdays!PivotTable36</c:name>
    <c:fmtId val="4"/>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'Weekend vs weekdays'!$F$1:$F$2</c:f>
              <c:strCache>
                <c:ptCount val="1"/>
                <c:pt idx="0">
                  <c:v>Weekday</c:v>
                </c:pt>
              </c:strCache>
            </c:strRef>
          </c:tx>
          <c:spPr>
            <a:solidFill>
              <a:schemeClr val="accent1"/>
            </a:solidFill>
            <a:ln>
              <a:noFill/>
            </a:ln>
            <a:effectLst/>
          </c:spPr>
          <c:invertIfNegative val="0"/>
          <c:cat>
            <c:strRef>
              <c:f>'Weekend vs weekdays'!$E$3:$E$13</c:f>
              <c:strCache>
                <c:ptCount val="10"/>
                <c:pt idx="0">
                  <c:v>Chandigarh</c:v>
                </c:pt>
                <c:pt idx="1">
                  <c:v>Coimbatore</c:v>
                </c:pt>
                <c:pt idx="2">
                  <c:v>Indore</c:v>
                </c:pt>
                <c:pt idx="3">
                  <c:v>Jaipur</c:v>
                </c:pt>
                <c:pt idx="4">
                  <c:v>Kochi</c:v>
                </c:pt>
                <c:pt idx="5">
                  <c:v>Lucknow</c:v>
                </c:pt>
                <c:pt idx="6">
                  <c:v>Mysore</c:v>
                </c:pt>
                <c:pt idx="7">
                  <c:v>Surat</c:v>
                </c:pt>
                <c:pt idx="8">
                  <c:v>Vadodara</c:v>
                </c:pt>
                <c:pt idx="9">
                  <c:v>Visakhapatnam</c:v>
                </c:pt>
              </c:strCache>
            </c:strRef>
          </c:cat>
          <c:val>
            <c:numRef>
              <c:f>'Weekend vs weekdays'!$F$3:$F$13</c:f>
              <c:numCache>
                <c:formatCode>General</c:formatCode>
                <c:ptCount val="10"/>
                <c:pt idx="0">
                  <c:v>19914</c:v>
                </c:pt>
                <c:pt idx="1">
                  <c:v>12576</c:v>
                </c:pt>
                <c:pt idx="2">
                  <c:v>21198</c:v>
                </c:pt>
                <c:pt idx="3">
                  <c:v>32491</c:v>
                </c:pt>
                <c:pt idx="4">
                  <c:v>22915</c:v>
                </c:pt>
                <c:pt idx="5">
                  <c:v>49617</c:v>
                </c:pt>
                <c:pt idx="6">
                  <c:v>6424</c:v>
                </c:pt>
                <c:pt idx="7">
                  <c:v>37793</c:v>
                </c:pt>
                <c:pt idx="8">
                  <c:v>20310</c:v>
                </c:pt>
                <c:pt idx="9">
                  <c:v>15100</c:v>
                </c:pt>
              </c:numCache>
            </c:numRef>
          </c:val>
          <c:extLst>
            <c:ext xmlns:c16="http://schemas.microsoft.com/office/drawing/2014/chart" uri="{C3380CC4-5D6E-409C-BE32-E72D297353CC}">
              <c16:uniqueId val="{00000000-9B7A-46BD-8142-CBC22D9A920A}"/>
            </c:ext>
          </c:extLst>
        </c:ser>
        <c:ser>
          <c:idx val="1"/>
          <c:order val="1"/>
          <c:tx>
            <c:strRef>
              <c:f>'Weekend vs weekdays'!$G$1:$G$2</c:f>
              <c:strCache>
                <c:ptCount val="1"/>
                <c:pt idx="0">
                  <c:v>Weekend</c:v>
                </c:pt>
              </c:strCache>
            </c:strRef>
          </c:tx>
          <c:spPr>
            <a:solidFill>
              <a:schemeClr val="accent1">
                <a:lumMod val="40000"/>
                <a:lumOff val="60000"/>
              </a:schemeClr>
            </a:solidFill>
            <a:ln>
              <a:noFill/>
            </a:ln>
            <a:effectLst/>
          </c:spPr>
          <c:invertIfNegative val="0"/>
          <c:cat>
            <c:strRef>
              <c:f>'Weekend vs weekdays'!$E$3:$E$13</c:f>
              <c:strCache>
                <c:ptCount val="10"/>
                <c:pt idx="0">
                  <c:v>Chandigarh</c:v>
                </c:pt>
                <c:pt idx="1">
                  <c:v>Coimbatore</c:v>
                </c:pt>
                <c:pt idx="2">
                  <c:v>Indore</c:v>
                </c:pt>
                <c:pt idx="3">
                  <c:v>Jaipur</c:v>
                </c:pt>
                <c:pt idx="4">
                  <c:v>Kochi</c:v>
                </c:pt>
                <c:pt idx="5">
                  <c:v>Lucknow</c:v>
                </c:pt>
                <c:pt idx="6">
                  <c:v>Mysore</c:v>
                </c:pt>
                <c:pt idx="7">
                  <c:v>Surat</c:v>
                </c:pt>
                <c:pt idx="8">
                  <c:v>Vadodara</c:v>
                </c:pt>
                <c:pt idx="9">
                  <c:v>Visakhapatnam</c:v>
                </c:pt>
              </c:strCache>
            </c:strRef>
          </c:cat>
          <c:val>
            <c:numRef>
              <c:f>'Weekend vs weekdays'!$G$3:$G$13</c:f>
              <c:numCache>
                <c:formatCode>General</c:formatCode>
                <c:ptCount val="10"/>
                <c:pt idx="0">
                  <c:v>19067</c:v>
                </c:pt>
                <c:pt idx="1">
                  <c:v>8528</c:v>
                </c:pt>
                <c:pt idx="2">
                  <c:v>21258</c:v>
                </c:pt>
                <c:pt idx="3">
                  <c:v>44397</c:v>
                </c:pt>
                <c:pt idx="4">
                  <c:v>27787</c:v>
                </c:pt>
                <c:pt idx="5">
                  <c:v>14682</c:v>
                </c:pt>
                <c:pt idx="6">
                  <c:v>9814</c:v>
                </c:pt>
                <c:pt idx="7">
                  <c:v>17050</c:v>
                </c:pt>
                <c:pt idx="8">
                  <c:v>11716</c:v>
                </c:pt>
                <c:pt idx="9">
                  <c:v>13266</c:v>
                </c:pt>
              </c:numCache>
            </c:numRef>
          </c:val>
          <c:extLst>
            <c:ext xmlns:c16="http://schemas.microsoft.com/office/drawing/2014/chart" uri="{C3380CC4-5D6E-409C-BE32-E72D297353CC}">
              <c16:uniqueId val="{00000001-9B7A-46BD-8142-CBC22D9A920A}"/>
            </c:ext>
          </c:extLst>
        </c:ser>
        <c:dLbls>
          <c:showLegendKey val="0"/>
          <c:showVal val="0"/>
          <c:showCatName val="0"/>
          <c:showSerName val="0"/>
          <c:showPercent val="0"/>
          <c:showBubbleSize val="0"/>
        </c:dLbls>
        <c:gapWidth val="219"/>
        <c:overlap val="-27"/>
        <c:axId val="646804991"/>
        <c:axId val="646802111"/>
      </c:barChart>
      <c:catAx>
        <c:axId val="64680499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1100" b="0" i="0" u="none" strike="noStrike" kern="1200" baseline="0">
                <a:solidFill>
                  <a:srgbClr val="FFC000"/>
                </a:solidFill>
                <a:latin typeface="+mn-lt"/>
                <a:ea typeface="+mn-ea"/>
                <a:cs typeface="+mn-cs"/>
              </a:defRPr>
            </a:pPr>
            <a:endParaRPr lang="en-US"/>
          </a:p>
        </c:txPr>
        <c:crossAx val="646802111"/>
        <c:crosses val="autoZero"/>
        <c:auto val="1"/>
        <c:lblAlgn val="ctr"/>
        <c:lblOffset val="100"/>
        <c:noMultiLvlLbl val="0"/>
      </c:catAx>
      <c:valAx>
        <c:axId val="646802111"/>
        <c:scaling>
          <c:orientation val="minMax"/>
        </c:scaling>
        <c:delete val="1"/>
        <c:axPos val="l"/>
        <c:title>
          <c:tx>
            <c:rich>
              <a:bodyPr rot="-5400000" spcFirstLastPara="1" vertOverflow="ellipsis" vert="horz" wrap="square" anchor="ctr" anchorCtr="1"/>
              <a:lstStyle/>
              <a:p>
                <a:pPr>
                  <a:defRPr sz="1200" b="0" i="0" u="none" strike="noStrike" kern="1200" baseline="0">
                    <a:solidFill>
                      <a:srgbClr val="FFC000"/>
                    </a:solidFill>
                    <a:latin typeface="+mn-lt"/>
                    <a:ea typeface="+mn-ea"/>
                    <a:cs typeface="+mn-cs"/>
                  </a:defRPr>
                </a:pPr>
                <a:r>
                  <a:rPr lang="en-IN" sz="1200" dirty="0"/>
                  <a:t>Total Trips</a:t>
                </a:r>
              </a:p>
            </c:rich>
          </c:tx>
          <c:layout>
            <c:manualLayout>
              <c:xMode val="edge"/>
              <c:yMode val="edge"/>
              <c:x val="1.0994738108801158E-3"/>
              <c:y val="0.39382105385018923"/>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rgbClr val="FFC000"/>
                  </a:solidFill>
                  <a:latin typeface="+mn-lt"/>
                  <a:ea typeface="+mn-ea"/>
                  <a:cs typeface="+mn-cs"/>
                </a:defRPr>
              </a:pPr>
              <a:endParaRPr lang="en-US"/>
            </a:p>
          </c:txPr>
        </c:title>
        <c:numFmt formatCode="General" sourceLinked="1"/>
        <c:majorTickMark val="none"/>
        <c:minorTickMark val="none"/>
        <c:tickLblPos val="nextTo"/>
        <c:crossAx val="646804991"/>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100">
          <a:solidFill>
            <a:srgbClr val="FFC000"/>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1" i="0" u="none" strike="noStrike" kern="1200" spc="0" baseline="0">
                <a:solidFill>
                  <a:srgbClr val="FFC000"/>
                </a:solidFill>
                <a:latin typeface="+mn-lt"/>
                <a:ea typeface="+mn-ea"/>
                <a:cs typeface="+mn-cs"/>
              </a:defRPr>
            </a:pPr>
            <a:r>
              <a:rPr lang="en-IN" b="1"/>
              <a:t>Repeat passenger rate (RPR %) by Cities</a:t>
            </a:r>
          </a:p>
        </c:rich>
      </c:tx>
      <c:layout>
        <c:manualLayout>
          <c:xMode val="edge"/>
          <c:yMode val="edge"/>
          <c:x val="0.26339178255933282"/>
          <c:y val="0"/>
        </c:manualLayout>
      </c:layout>
      <c:overlay val="0"/>
      <c:spPr>
        <a:noFill/>
        <a:ln>
          <a:noFill/>
        </a:ln>
        <a:effectLst/>
      </c:spPr>
      <c:txPr>
        <a:bodyPr rot="0" spcFirstLastPara="1" vertOverflow="ellipsis" vert="horz" wrap="square" anchor="ctr" anchorCtr="1"/>
        <a:lstStyle/>
        <a:p>
          <a:pPr>
            <a:defRPr sz="1680" b="1" i="0" u="none" strike="noStrike" kern="1200" spc="0" baseline="0">
              <a:solidFill>
                <a:srgbClr val="FFC000"/>
              </a:solidFill>
              <a:latin typeface="+mn-lt"/>
              <a:ea typeface="+mn-ea"/>
              <a:cs typeface="+mn-cs"/>
            </a:defRPr>
          </a:pPr>
          <a:endParaRPr lang="en-US"/>
        </a:p>
      </c:txPr>
    </c:title>
    <c:autoTitleDeleted val="0"/>
    <c:plotArea>
      <c:layout>
        <c:manualLayout>
          <c:layoutTarget val="inner"/>
          <c:xMode val="edge"/>
          <c:yMode val="edge"/>
          <c:x val="0.2203654241518157"/>
          <c:y val="0.14720165219893092"/>
          <c:w val="0.76058260570127134"/>
          <c:h val="0.82079798862738851"/>
        </c:manualLayout>
      </c:layout>
      <c:barChart>
        <c:barDir val="bar"/>
        <c:grouping val="clustered"/>
        <c:varyColors val="0"/>
        <c:ser>
          <c:idx val="0"/>
          <c:order val="0"/>
          <c:tx>
            <c:strRef>
              <c:f>'RPR %'!$B$3</c:f>
              <c:strCache>
                <c:ptCount val="1"/>
                <c:pt idx="0">
                  <c:v>rpr_percentage</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rgbClr val="FFC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'RPR %'!$A$4:$A$13</c:f>
              <c:strCache>
                <c:ptCount val="10"/>
                <c:pt idx="0">
                  <c:v>Mysore</c:v>
                </c:pt>
                <c:pt idx="1">
                  <c:v>Jaipur</c:v>
                </c:pt>
                <c:pt idx="2">
                  <c:v>Chandigarh</c:v>
                </c:pt>
                <c:pt idx="3">
                  <c:v>Kochi</c:v>
                </c:pt>
                <c:pt idx="4">
                  <c:v>Coimbatore</c:v>
                </c:pt>
                <c:pt idx="5">
                  <c:v>Visakhapatnam</c:v>
                </c:pt>
                <c:pt idx="6">
                  <c:v>Vadodara</c:v>
                </c:pt>
                <c:pt idx="7">
                  <c:v>Indore</c:v>
                </c:pt>
                <c:pt idx="8">
                  <c:v>Lucknow</c:v>
                </c:pt>
                <c:pt idx="9">
                  <c:v>Surat</c:v>
                </c:pt>
              </c:strCache>
            </c:strRef>
          </c:cat>
          <c:val>
            <c:numRef>
              <c:f>'RPR %'!$B$4:$B$13</c:f>
              <c:numCache>
                <c:formatCode>0%</c:formatCode>
                <c:ptCount val="10"/>
                <c:pt idx="0">
                  <c:v>0.11</c:v>
                </c:pt>
                <c:pt idx="1">
                  <c:v>0.17</c:v>
                </c:pt>
                <c:pt idx="2">
                  <c:v>0.21</c:v>
                </c:pt>
                <c:pt idx="3">
                  <c:v>0.22</c:v>
                </c:pt>
                <c:pt idx="4">
                  <c:v>0.23</c:v>
                </c:pt>
                <c:pt idx="5">
                  <c:v>0.28999999999999998</c:v>
                </c:pt>
                <c:pt idx="6">
                  <c:v>0.3</c:v>
                </c:pt>
                <c:pt idx="7">
                  <c:v>0.33</c:v>
                </c:pt>
                <c:pt idx="8">
                  <c:v>0.37</c:v>
                </c:pt>
                <c:pt idx="9">
                  <c:v>0.43</c:v>
                </c:pt>
              </c:numCache>
            </c:numRef>
          </c:val>
          <c:extLst>
            <c:ext xmlns:c16="http://schemas.microsoft.com/office/drawing/2014/chart" uri="{C3380CC4-5D6E-409C-BE32-E72D297353CC}">
              <c16:uniqueId val="{00000000-85C3-42E6-B325-0150E55962C4}"/>
            </c:ext>
          </c:extLst>
        </c:ser>
        <c:dLbls>
          <c:showLegendKey val="0"/>
          <c:showVal val="0"/>
          <c:showCatName val="0"/>
          <c:showSerName val="0"/>
          <c:showPercent val="0"/>
          <c:showBubbleSize val="0"/>
        </c:dLbls>
        <c:gapWidth val="219"/>
        <c:axId val="1176933936"/>
        <c:axId val="1176917616"/>
      </c:barChart>
      <c:catAx>
        <c:axId val="117693393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rgbClr val="FFC000"/>
                </a:solidFill>
                <a:latin typeface="+mn-lt"/>
                <a:ea typeface="+mn-ea"/>
                <a:cs typeface="+mn-cs"/>
              </a:defRPr>
            </a:pPr>
            <a:endParaRPr lang="en-US"/>
          </a:p>
        </c:txPr>
        <c:crossAx val="1176917616"/>
        <c:crosses val="autoZero"/>
        <c:auto val="1"/>
        <c:lblAlgn val="ctr"/>
        <c:lblOffset val="100"/>
        <c:noMultiLvlLbl val="0"/>
      </c:catAx>
      <c:valAx>
        <c:axId val="1176917616"/>
        <c:scaling>
          <c:orientation val="minMax"/>
        </c:scaling>
        <c:delete val="1"/>
        <c:axPos val="b"/>
        <c:numFmt formatCode="0%" sourceLinked="1"/>
        <c:majorTickMark val="none"/>
        <c:minorTickMark val="none"/>
        <c:tickLblPos val="nextTo"/>
        <c:crossAx val="11769339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solidFill>
            <a:srgbClr val="FFC000"/>
          </a:solidFill>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1" i="0" u="none" strike="noStrike" kern="1200" spc="0" baseline="0">
                <a:solidFill>
                  <a:srgbClr val="FFC000"/>
                </a:solidFill>
                <a:latin typeface="+mn-lt"/>
                <a:ea typeface="+mn-ea"/>
                <a:cs typeface="+mn-cs"/>
              </a:defRPr>
            </a:pPr>
            <a:r>
              <a:rPr lang="en-IN" sz="2400" b="1"/>
              <a:t>Repeat passenger rate (RPR) by Month</a:t>
            </a:r>
          </a:p>
        </c:rich>
      </c:tx>
      <c:overlay val="0"/>
      <c:spPr>
        <a:noFill/>
        <a:ln>
          <a:noFill/>
        </a:ln>
        <a:effectLst/>
      </c:spPr>
      <c:txPr>
        <a:bodyPr rot="0" spcFirstLastPara="1" vertOverflow="ellipsis" vert="horz" wrap="square" anchor="ctr" anchorCtr="1"/>
        <a:lstStyle/>
        <a:p>
          <a:pPr>
            <a:defRPr sz="2400" b="1" i="0" u="none" strike="noStrike" kern="1200" spc="0" baseline="0">
              <a:solidFill>
                <a:srgbClr val="FFC000"/>
              </a:solidFill>
              <a:latin typeface="+mn-lt"/>
              <a:ea typeface="+mn-ea"/>
              <a:cs typeface="+mn-cs"/>
            </a:defRPr>
          </a:pPr>
          <a:endParaRPr lang="en-US"/>
        </a:p>
      </c:txPr>
    </c:title>
    <c:autoTitleDeleted val="0"/>
    <c:plotArea>
      <c:layout>
        <c:manualLayout>
          <c:layoutTarget val="inner"/>
          <c:xMode val="edge"/>
          <c:yMode val="edge"/>
          <c:x val="0.10346329791165568"/>
          <c:y val="0.18057179739833287"/>
          <c:w val="0.87165574154434711"/>
          <c:h val="0.71893209184981943"/>
        </c:manualLayout>
      </c:layout>
      <c:lineChart>
        <c:grouping val="standard"/>
        <c:varyColors val="0"/>
        <c:ser>
          <c:idx val="0"/>
          <c:order val="0"/>
          <c:tx>
            <c:strRef>
              <c:f>'RPR %'!$B$25</c:f>
              <c:strCache>
                <c:ptCount val="1"/>
                <c:pt idx="0">
                  <c:v>RPR</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rgbClr val="FFC000"/>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'RPR %'!$A$26:$A$31</c:f>
              <c:strCache>
                <c:ptCount val="6"/>
                <c:pt idx="0">
                  <c:v>January</c:v>
                </c:pt>
                <c:pt idx="1">
                  <c:v>February</c:v>
                </c:pt>
                <c:pt idx="2">
                  <c:v>March</c:v>
                </c:pt>
                <c:pt idx="3">
                  <c:v>April</c:v>
                </c:pt>
                <c:pt idx="4">
                  <c:v>May</c:v>
                </c:pt>
                <c:pt idx="5">
                  <c:v>June</c:v>
                </c:pt>
              </c:strCache>
            </c:strRef>
          </c:cat>
          <c:val>
            <c:numRef>
              <c:f>'RPR %'!$B$26:$B$31</c:f>
              <c:numCache>
                <c:formatCode>0%</c:formatCode>
                <c:ptCount val="6"/>
                <c:pt idx="0">
                  <c:v>0.19</c:v>
                </c:pt>
                <c:pt idx="1">
                  <c:v>0.21</c:v>
                </c:pt>
                <c:pt idx="2">
                  <c:v>0.26</c:v>
                </c:pt>
                <c:pt idx="3">
                  <c:v>0.28999999999999998</c:v>
                </c:pt>
                <c:pt idx="4">
                  <c:v>0.33</c:v>
                </c:pt>
                <c:pt idx="5">
                  <c:v>0.3</c:v>
                </c:pt>
              </c:numCache>
            </c:numRef>
          </c:val>
          <c:smooth val="0"/>
          <c:extLst>
            <c:ext xmlns:c16="http://schemas.microsoft.com/office/drawing/2014/chart" uri="{C3380CC4-5D6E-409C-BE32-E72D297353CC}">
              <c16:uniqueId val="{00000000-BC45-4FE2-A795-4FD16AC90EC0}"/>
            </c:ext>
          </c:extLst>
        </c:ser>
        <c:dLbls>
          <c:dLblPos val="t"/>
          <c:showLegendKey val="0"/>
          <c:showVal val="1"/>
          <c:showCatName val="0"/>
          <c:showSerName val="0"/>
          <c:showPercent val="0"/>
          <c:showBubbleSize val="0"/>
        </c:dLbls>
        <c:smooth val="0"/>
        <c:axId val="1176930096"/>
        <c:axId val="1176930576"/>
      </c:lineChart>
      <c:catAx>
        <c:axId val="1176930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rgbClr val="FFC000"/>
                </a:solidFill>
                <a:latin typeface="+mn-lt"/>
                <a:ea typeface="+mn-ea"/>
                <a:cs typeface="+mn-cs"/>
              </a:defRPr>
            </a:pPr>
            <a:endParaRPr lang="en-US"/>
          </a:p>
        </c:txPr>
        <c:crossAx val="1176930576"/>
        <c:crosses val="autoZero"/>
        <c:auto val="1"/>
        <c:lblAlgn val="ctr"/>
        <c:lblOffset val="100"/>
        <c:noMultiLvlLbl val="0"/>
      </c:catAx>
      <c:valAx>
        <c:axId val="1176930576"/>
        <c:scaling>
          <c:orientation val="minMax"/>
          <c:max val="0.4"/>
          <c:min val="0.15000000000000002"/>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rgbClr val="FFC000"/>
                </a:solidFill>
                <a:latin typeface="+mn-lt"/>
                <a:ea typeface="+mn-ea"/>
                <a:cs typeface="+mn-cs"/>
              </a:defRPr>
            </a:pPr>
            <a:endParaRPr lang="en-US"/>
          </a:p>
        </c:txPr>
        <c:crossAx val="11769300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solidFill>
            <a:srgbClr val="FFC000"/>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png>
</file>

<file path=ppt/media/image3.jpg>
</file>

<file path=ppt/media/image4.jpg>
</file>

<file path=ppt/media/image5.jpg>
</file>

<file path=ppt/media/image6.jp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smtClean="0"/>
              <a:t>2/20/2025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313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smtClean="0"/>
              <a:t>2/20/2025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47044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2/20/2025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5701512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2/20/2025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260424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2/20/2025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0001794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2/20/2025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5811768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2/20/2025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0032991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2/20/2025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64875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2/20/2025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72143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2/20/2025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4865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2/20/2025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6007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2/20/2025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5922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2/20/2025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5483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2/20/2025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33464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2/20/2025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15023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2/20/2025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6436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363EFA5E-FA76-400D-B3DC-F0BA90E6D107}" type="datetimeFigureOut">
              <a:rPr lang="en-US" smtClean="0"/>
              <a:t>2/20/2025</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37752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9D6E9DEC-419B-4CC5-A080-3B06BD5A8291}" type="datetimeFigureOut">
              <a:rPr lang="en-US" smtClean="0"/>
              <a:t>2/20/2025</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95979009"/>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package" Target="../embeddings/Microsoft_Excel_Worksheet.xlsx"/><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package" Target="../embeddings/Microsoft_Excel_Worksheet1.xlsx"/><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48E51-CE36-63E0-894C-387C02E7CF1E}"/>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997477D5-395B-A5A9-7E4E-83A06F0C8A06}"/>
              </a:ext>
            </a:extLst>
          </p:cNvPr>
          <p:cNvSpPr>
            <a:spLocks noGrp="1"/>
          </p:cNvSpPr>
          <p:nvPr>
            <p:ph type="subTitle" idx="1"/>
          </p:nvPr>
        </p:nvSpPr>
        <p:spPr/>
        <p:txBody>
          <a:bodyPr/>
          <a:lstStyle/>
          <a:p>
            <a:endParaRPr lang="en-IN"/>
          </a:p>
        </p:txBody>
      </p:sp>
      <p:pic>
        <p:nvPicPr>
          <p:cNvPr id="5" name="Picture 4" descr="A yellow car parked on the side of a street&#10;&#10;Description automatically generated">
            <a:extLst>
              <a:ext uri="{FF2B5EF4-FFF2-40B4-BE49-F238E27FC236}">
                <a16:creationId xmlns:a16="http://schemas.microsoft.com/office/drawing/2014/main" id="{00B65F3B-8AD7-572D-1C09-8C4C0097061F}"/>
              </a:ext>
            </a:extLst>
          </p:cNvPr>
          <p:cNvPicPr>
            <a:picLocks noChangeAspect="1"/>
          </p:cNvPicPr>
          <p:nvPr/>
        </p:nvPicPr>
        <p:blipFill>
          <a:blip r:embed="rId2"/>
          <a:stretch>
            <a:fillRect/>
          </a:stretch>
        </p:blipFill>
        <p:spPr>
          <a:xfrm>
            <a:off x="0" y="-8756"/>
            <a:ext cx="12192000" cy="6866756"/>
          </a:xfrm>
          <a:prstGeom prst="rect">
            <a:avLst/>
          </a:prstGeom>
        </p:spPr>
      </p:pic>
      <p:grpSp>
        <p:nvGrpSpPr>
          <p:cNvPr id="12" name="Group 11">
            <a:extLst>
              <a:ext uri="{FF2B5EF4-FFF2-40B4-BE49-F238E27FC236}">
                <a16:creationId xmlns:a16="http://schemas.microsoft.com/office/drawing/2014/main" id="{E2576023-EDAB-92BB-830B-32355B6EC78E}"/>
              </a:ext>
            </a:extLst>
          </p:cNvPr>
          <p:cNvGrpSpPr/>
          <p:nvPr/>
        </p:nvGrpSpPr>
        <p:grpSpPr>
          <a:xfrm>
            <a:off x="263463" y="882386"/>
            <a:ext cx="5495862" cy="1395361"/>
            <a:chOff x="263463" y="1371523"/>
            <a:chExt cx="5495862" cy="1395361"/>
          </a:xfrm>
        </p:grpSpPr>
        <p:sp>
          <p:nvSpPr>
            <p:cNvPr id="6" name="TextBox 5">
              <a:extLst>
                <a:ext uri="{FF2B5EF4-FFF2-40B4-BE49-F238E27FC236}">
                  <a16:creationId xmlns:a16="http://schemas.microsoft.com/office/drawing/2014/main" id="{8FEECC22-C8B2-FAEE-DBB8-48B46092B77C}"/>
                </a:ext>
              </a:extLst>
            </p:cNvPr>
            <p:cNvSpPr txBox="1"/>
            <p:nvPr/>
          </p:nvSpPr>
          <p:spPr>
            <a:xfrm>
              <a:off x="263463" y="1371523"/>
              <a:ext cx="4967443" cy="923330"/>
            </a:xfrm>
            <a:prstGeom prst="rect">
              <a:avLst/>
            </a:prstGeom>
            <a:noFill/>
          </p:spPr>
          <p:txBody>
            <a:bodyPr wrap="square" rtlCol="0">
              <a:spAutoFit/>
            </a:bodyPr>
            <a:lstStyle/>
            <a:p>
              <a:r>
                <a:rPr lang="en-US" sz="5400" dirty="0">
                  <a:solidFill>
                    <a:srgbClr val="FFC000"/>
                  </a:solidFill>
                  <a:latin typeface="Bodoni MT Black" panose="02070A03080606020203" pitchFamily="18" charset="0"/>
                  <a:cs typeface="Aharoni" panose="02010803020104030203" pitchFamily="2" charset="-79"/>
                </a:rPr>
                <a:t>GoodCab’s</a:t>
              </a:r>
            </a:p>
          </p:txBody>
        </p:sp>
        <p:sp>
          <p:nvSpPr>
            <p:cNvPr id="8" name="TextBox 7">
              <a:extLst>
                <a:ext uri="{FF2B5EF4-FFF2-40B4-BE49-F238E27FC236}">
                  <a16:creationId xmlns:a16="http://schemas.microsoft.com/office/drawing/2014/main" id="{280E2C4D-00D9-BFA1-B4A2-23442FBDFF82}"/>
                </a:ext>
              </a:extLst>
            </p:cNvPr>
            <p:cNvSpPr txBox="1"/>
            <p:nvPr/>
          </p:nvSpPr>
          <p:spPr>
            <a:xfrm>
              <a:off x="2451349" y="2182109"/>
              <a:ext cx="3307976" cy="584775"/>
            </a:xfrm>
            <a:prstGeom prst="rect">
              <a:avLst/>
            </a:prstGeom>
            <a:noFill/>
          </p:spPr>
          <p:txBody>
            <a:bodyPr wrap="square">
              <a:spAutoFit/>
            </a:bodyPr>
            <a:lstStyle/>
            <a:p>
              <a:r>
                <a:rPr lang="en-US" sz="3200" dirty="0">
                  <a:solidFill>
                    <a:srgbClr val="FFC000"/>
                  </a:solidFill>
                  <a:latin typeface="Berlin Sans FB Demi" panose="020E0802020502020306" pitchFamily="34" charset="0"/>
                  <a:cs typeface="Aharoni" panose="02010803020104030203" pitchFamily="2" charset="-79"/>
                </a:rPr>
                <a:t>Case Study </a:t>
              </a:r>
              <a:endParaRPr lang="en-IN" sz="3200" dirty="0">
                <a:solidFill>
                  <a:srgbClr val="FFC000"/>
                </a:solidFill>
                <a:latin typeface="Berlin Sans FB Demi" panose="020E0802020502020306" pitchFamily="34" charset="0"/>
              </a:endParaRPr>
            </a:p>
          </p:txBody>
        </p:sp>
      </p:grpSp>
      <p:sp>
        <p:nvSpPr>
          <p:cNvPr id="10" name="TextBox 9">
            <a:extLst>
              <a:ext uri="{FF2B5EF4-FFF2-40B4-BE49-F238E27FC236}">
                <a16:creationId xmlns:a16="http://schemas.microsoft.com/office/drawing/2014/main" id="{1FD790BB-08DD-8D25-7896-CBCA75C4A577}"/>
              </a:ext>
            </a:extLst>
          </p:cNvPr>
          <p:cNvSpPr txBox="1"/>
          <p:nvPr/>
        </p:nvSpPr>
        <p:spPr>
          <a:xfrm>
            <a:off x="263463" y="2991113"/>
            <a:ext cx="4375772" cy="2846933"/>
          </a:xfrm>
          <a:prstGeom prst="rect">
            <a:avLst/>
          </a:prstGeom>
          <a:noFill/>
        </p:spPr>
        <p:txBody>
          <a:bodyPr wrap="square">
            <a:spAutoFit/>
          </a:bodyPr>
          <a:lstStyle/>
          <a:p>
            <a:pPr algn="just">
              <a:lnSpc>
                <a:spcPct val="200000"/>
              </a:lnSpc>
            </a:pPr>
            <a:r>
              <a:rPr lang="en-US" b="0" i="0" dirty="0">
                <a:solidFill>
                  <a:srgbClr val="FFC000"/>
                </a:solidFill>
                <a:effectLst/>
                <a:latin typeface="Aharoni" panose="02010803020104030203" pitchFamily="2" charset="-79"/>
                <a:cs typeface="Aharoni" panose="02010803020104030203" pitchFamily="2" charset="-79"/>
              </a:rPr>
              <a:t> Driving Growth and Passenger Satisfaction : Performance Insights for GoodCabs' Tier-2 Cities </a:t>
            </a:r>
            <a:r>
              <a:rPr lang="en-US" dirty="0">
                <a:solidFill>
                  <a:srgbClr val="FFC000"/>
                </a:solidFill>
                <a:latin typeface="Aharoni" panose="02010803020104030203" pitchFamily="2" charset="-79"/>
                <a:cs typeface="Aharoni" panose="02010803020104030203" pitchFamily="2" charset="-79"/>
              </a:rPr>
              <a:t>across</a:t>
            </a:r>
            <a:r>
              <a:rPr lang="en-US" b="0" i="0" dirty="0">
                <a:solidFill>
                  <a:srgbClr val="FFC000"/>
                </a:solidFill>
                <a:effectLst/>
                <a:latin typeface="Aharoni" panose="02010803020104030203" pitchFamily="2" charset="-79"/>
                <a:cs typeface="Aharoni" panose="02010803020104030203" pitchFamily="2" charset="-79"/>
              </a:rPr>
              <a:t> </a:t>
            </a:r>
            <a:r>
              <a:rPr lang="en-US" dirty="0">
                <a:solidFill>
                  <a:srgbClr val="FFC000"/>
                </a:solidFill>
                <a:latin typeface="Aharoni" panose="02010803020104030203" pitchFamily="2" charset="-79"/>
                <a:cs typeface="Aharoni" panose="02010803020104030203" pitchFamily="2" charset="-79"/>
              </a:rPr>
              <a:t>I</a:t>
            </a:r>
            <a:r>
              <a:rPr lang="en-US" b="0" i="0" dirty="0">
                <a:solidFill>
                  <a:srgbClr val="FFC000"/>
                </a:solidFill>
                <a:effectLst/>
                <a:latin typeface="Aharoni" panose="02010803020104030203" pitchFamily="2" charset="-79"/>
                <a:cs typeface="Aharoni" panose="02010803020104030203" pitchFamily="2" charset="-79"/>
              </a:rPr>
              <a:t>ndia.   </a:t>
            </a:r>
          </a:p>
          <a:p>
            <a:pPr algn="just">
              <a:lnSpc>
                <a:spcPct val="200000"/>
              </a:lnSpc>
            </a:pPr>
            <a:endParaRPr lang="en-US" b="0" i="0" dirty="0">
              <a:solidFill>
                <a:srgbClr val="FFC000"/>
              </a:solidFill>
              <a:effectLst/>
              <a:latin typeface="Aharoni" panose="02010803020104030203" pitchFamily="2" charset="-79"/>
              <a:cs typeface="Aharoni" panose="02010803020104030203" pitchFamily="2" charset="-79"/>
            </a:endParaRPr>
          </a:p>
          <a:p>
            <a:pPr algn="ctr">
              <a:lnSpc>
                <a:spcPct val="200000"/>
              </a:lnSpc>
            </a:pPr>
            <a:r>
              <a:rPr lang="en-US" sz="2000" dirty="0">
                <a:solidFill>
                  <a:srgbClr val="FFC000"/>
                </a:solidFill>
                <a:latin typeface="Aharoni" panose="02010803020104030203" pitchFamily="2" charset="-79"/>
                <a:cs typeface="Aharoni" panose="02010803020104030203" pitchFamily="2" charset="-79"/>
              </a:rPr>
              <a:t>A research Project By ARGHADIP</a:t>
            </a:r>
          </a:p>
        </p:txBody>
      </p:sp>
    </p:spTree>
    <p:extLst>
      <p:ext uri="{BB962C8B-B14F-4D97-AF65-F5344CB8AC3E}">
        <p14:creationId xmlns:p14="http://schemas.microsoft.com/office/powerpoint/2010/main" val="2474759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A66A09-90F3-7CED-718B-9E5BDF53D5DC}"/>
              </a:ext>
            </a:extLst>
          </p:cNvPr>
          <p:cNvSpPr txBox="1"/>
          <p:nvPr/>
        </p:nvSpPr>
        <p:spPr>
          <a:xfrm>
            <a:off x="1219478" y="304211"/>
            <a:ext cx="9753041" cy="523220"/>
          </a:xfrm>
          <a:prstGeom prst="rect">
            <a:avLst/>
          </a:prstGeom>
          <a:noFill/>
        </p:spPr>
        <p:txBody>
          <a:bodyPr wrap="square">
            <a:spAutoFit/>
          </a:bodyPr>
          <a:lstStyle>
            <a:defPPr>
              <a:defRPr lang="en-US"/>
            </a:defPPr>
            <a:lvl1pPr algn="ctr">
              <a:defRPr sz="4400">
                <a:latin typeface="Berlin Sans FB Demi" panose="020E0802020502020306" pitchFamily="34" charset="0"/>
                <a:cs typeface="Aharoni" panose="02010803020104030203" pitchFamily="2" charset="-79"/>
              </a:defRPr>
            </a:lvl1pPr>
          </a:lstStyle>
          <a:p>
            <a:r>
              <a:rPr lang="en-US" sz="2800" dirty="0">
                <a:solidFill>
                  <a:srgbClr val="FFC000"/>
                </a:solidFill>
              </a:rPr>
              <a:t> Top Performing Cities by Total trip volume &amp; Revenue</a:t>
            </a:r>
            <a:endParaRPr lang="en-IN" sz="2800" dirty="0">
              <a:solidFill>
                <a:srgbClr val="FFC000"/>
              </a:solidFill>
            </a:endParaRPr>
          </a:p>
        </p:txBody>
      </p:sp>
      <p:sp>
        <p:nvSpPr>
          <p:cNvPr id="4" name="TextBox 3">
            <a:extLst>
              <a:ext uri="{FF2B5EF4-FFF2-40B4-BE49-F238E27FC236}">
                <a16:creationId xmlns:a16="http://schemas.microsoft.com/office/drawing/2014/main" id="{AD09F5CC-B2B7-53E5-2A3D-BF0A1F661455}"/>
              </a:ext>
            </a:extLst>
          </p:cNvPr>
          <p:cNvSpPr txBox="1"/>
          <p:nvPr/>
        </p:nvSpPr>
        <p:spPr>
          <a:xfrm>
            <a:off x="297017" y="5343718"/>
            <a:ext cx="11597962" cy="830997"/>
          </a:xfrm>
          <a:prstGeom prst="rect">
            <a:avLst/>
          </a:prstGeom>
          <a:noFill/>
        </p:spPr>
        <p:txBody>
          <a:bodyPr wrap="square">
            <a:spAutoFit/>
          </a:bodyPr>
          <a:lstStyle/>
          <a:p>
            <a:pPr marL="0" marR="0" lvl="0" indent="0" algn="l" defTabSz="914400" rtl="0" eaLnBrk="0" fontAlgn="base" latinLnBrk="0" hangingPunct="0">
              <a:spcBef>
                <a:spcPct val="0"/>
              </a:spcBef>
              <a:spcAft>
                <a:spcPts val="1200"/>
              </a:spcAft>
              <a:buClrTx/>
              <a:buSzTx/>
              <a:buFontTx/>
              <a:buChar char="•"/>
              <a:tabLst/>
            </a:pPr>
            <a:r>
              <a:rPr kumimoji="0" lang="en-US" altLang="en-US" sz="1600" b="1" i="0" u="none" strike="noStrike" cap="none" normalizeH="0" baseline="0" dirty="0">
                <a:ln>
                  <a:noFill/>
                </a:ln>
                <a:solidFill>
                  <a:srgbClr val="FFC000"/>
                </a:solidFill>
                <a:effectLst/>
                <a:latin typeface="Arial" panose="020B0604020202020204" pitchFamily="34" charset="0"/>
              </a:rPr>
              <a:t> </a:t>
            </a:r>
            <a:r>
              <a:rPr lang="en-US" sz="1600" b="1" dirty="0">
                <a:solidFill>
                  <a:srgbClr val="FFC000"/>
                </a:solidFill>
              </a:rPr>
              <a:t>Jaipur</a:t>
            </a:r>
            <a:r>
              <a:rPr lang="en-US" sz="1600" dirty="0">
                <a:solidFill>
                  <a:srgbClr val="FFC000"/>
                </a:solidFill>
              </a:rPr>
              <a:t> dominates in both revenue and trip volume, highlighting its strong tourism appeal. Lucknow and Kochi also attract significant trips, but Kochi sees higher spending per visitor. Business cities like Surat and Indore have high trip volumes but generate lower revenue, indicating frequent but lower-spending business travel.</a:t>
            </a:r>
            <a:endParaRPr kumimoji="0" lang="en-US" altLang="en-US" sz="1600" b="1" i="0" u="none" strike="noStrike" cap="none" normalizeH="0" baseline="0" dirty="0">
              <a:ln>
                <a:noFill/>
              </a:ln>
              <a:solidFill>
                <a:srgbClr val="FFC000"/>
              </a:solidFill>
              <a:effectLst/>
              <a:latin typeface="Arial" panose="020B0604020202020204" pitchFamily="34" charset="0"/>
            </a:endParaRPr>
          </a:p>
        </p:txBody>
      </p:sp>
      <p:graphicFrame>
        <p:nvGraphicFramePr>
          <p:cNvPr id="2" name="Chart 1">
            <a:extLst>
              <a:ext uri="{FF2B5EF4-FFF2-40B4-BE49-F238E27FC236}">
                <a16:creationId xmlns:a16="http://schemas.microsoft.com/office/drawing/2014/main" id="{33AFC7E2-E4C1-99D5-5446-65802856E594}"/>
              </a:ext>
            </a:extLst>
          </p:cNvPr>
          <p:cNvGraphicFramePr>
            <a:graphicFrameLocks/>
          </p:cNvGraphicFramePr>
          <p:nvPr>
            <p:extLst>
              <p:ext uri="{D42A27DB-BD31-4B8C-83A1-F6EECF244321}">
                <p14:modId xmlns:p14="http://schemas.microsoft.com/office/powerpoint/2010/main" val="497160584"/>
              </p:ext>
            </p:extLst>
          </p:nvPr>
        </p:nvGraphicFramePr>
        <p:xfrm>
          <a:off x="636494" y="1246242"/>
          <a:ext cx="5250960" cy="369780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72694966-57C9-B6AB-EA22-A28F6052B3B3}"/>
              </a:ext>
            </a:extLst>
          </p:cNvPr>
          <p:cNvGraphicFramePr>
            <a:graphicFrameLocks/>
          </p:cNvGraphicFramePr>
          <p:nvPr>
            <p:extLst>
              <p:ext uri="{D42A27DB-BD31-4B8C-83A1-F6EECF244321}">
                <p14:modId xmlns:p14="http://schemas.microsoft.com/office/powerpoint/2010/main" val="3066529628"/>
              </p:ext>
            </p:extLst>
          </p:nvPr>
        </p:nvGraphicFramePr>
        <p:xfrm>
          <a:off x="6450104" y="1246243"/>
          <a:ext cx="5105402" cy="36978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92152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A66A09-90F3-7CED-718B-9E5BDF53D5DC}"/>
              </a:ext>
            </a:extLst>
          </p:cNvPr>
          <p:cNvSpPr txBox="1"/>
          <p:nvPr/>
        </p:nvSpPr>
        <p:spPr>
          <a:xfrm>
            <a:off x="1219479" y="350840"/>
            <a:ext cx="9753041" cy="523220"/>
          </a:xfrm>
          <a:prstGeom prst="rect">
            <a:avLst/>
          </a:prstGeom>
          <a:noFill/>
        </p:spPr>
        <p:txBody>
          <a:bodyPr wrap="square">
            <a:spAutoFit/>
          </a:bodyPr>
          <a:lstStyle>
            <a:defPPr>
              <a:defRPr lang="en-US"/>
            </a:defPPr>
            <a:lvl1pPr algn="ctr">
              <a:defRPr sz="2800">
                <a:solidFill>
                  <a:srgbClr val="FFC000"/>
                </a:solidFill>
                <a:latin typeface="Berlin Sans FB Demi" panose="020E0802020502020306" pitchFamily="34" charset="0"/>
                <a:cs typeface="Aharoni" panose="02010803020104030203" pitchFamily="2" charset="-79"/>
              </a:defRPr>
            </a:lvl1pPr>
          </a:lstStyle>
          <a:p>
            <a:r>
              <a:rPr lang="en-US" dirty="0"/>
              <a:t>Average Fare per Trip</a:t>
            </a:r>
            <a:endParaRPr lang="en-IN" dirty="0"/>
          </a:p>
        </p:txBody>
      </p:sp>
      <p:graphicFrame>
        <p:nvGraphicFramePr>
          <p:cNvPr id="9" name="Table 8">
            <a:extLst>
              <a:ext uri="{FF2B5EF4-FFF2-40B4-BE49-F238E27FC236}">
                <a16:creationId xmlns:a16="http://schemas.microsoft.com/office/drawing/2014/main" id="{448FE895-43C5-1778-39C7-17D1E2F7EE0B}"/>
              </a:ext>
            </a:extLst>
          </p:cNvPr>
          <p:cNvGraphicFramePr>
            <a:graphicFrameLocks noGrp="1"/>
          </p:cNvGraphicFramePr>
          <p:nvPr>
            <p:extLst>
              <p:ext uri="{D42A27DB-BD31-4B8C-83A1-F6EECF244321}">
                <p14:modId xmlns:p14="http://schemas.microsoft.com/office/powerpoint/2010/main" val="792940580"/>
              </p:ext>
            </p:extLst>
          </p:nvPr>
        </p:nvGraphicFramePr>
        <p:xfrm>
          <a:off x="687575" y="1695327"/>
          <a:ext cx="6445500" cy="3924546"/>
        </p:xfrm>
        <a:graphic>
          <a:graphicData uri="http://schemas.openxmlformats.org/drawingml/2006/table">
            <a:tbl>
              <a:tblPr/>
              <a:tblGrid>
                <a:gridCol w="1635449">
                  <a:extLst>
                    <a:ext uri="{9D8B030D-6E8A-4147-A177-3AD203B41FA5}">
                      <a16:colId xmlns:a16="http://schemas.microsoft.com/office/drawing/2014/main" val="3431117002"/>
                    </a:ext>
                  </a:extLst>
                </a:gridCol>
                <a:gridCol w="1720261">
                  <a:extLst>
                    <a:ext uri="{9D8B030D-6E8A-4147-A177-3AD203B41FA5}">
                      <a16:colId xmlns:a16="http://schemas.microsoft.com/office/drawing/2014/main" val="2795869604"/>
                    </a:ext>
                  </a:extLst>
                </a:gridCol>
                <a:gridCol w="1572242">
                  <a:extLst>
                    <a:ext uri="{9D8B030D-6E8A-4147-A177-3AD203B41FA5}">
                      <a16:colId xmlns:a16="http://schemas.microsoft.com/office/drawing/2014/main" val="304539090"/>
                    </a:ext>
                  </a:extLst>
                </a:gridCol>
                <a:gridCol w="1517548">
                  <a:extLst>
                    <a:ext uri="{9D8B030D-6E8A-4147-A177-3AD203B41FA5}">
                      <a16:colId xmlns:a16="http://schemas.microsoft.com/office/drawing/2014/main" val="3238816243"/>
                    </a:ext>
                  </a:extLst>
                </a:gridCol>
              </a:tblGrid>
              <a:tr h="560646">
                <a:tc>
                  <a:txBody>
                    <a:bodyPr/>
                    <a:lstStyle/>
                    <a:p>
                      <a:pPr algn="ctr" fontAlgn="b"/>
                      <a:r>
                        <a:rPr lang="en-IN" sz="1800" b="1" i="0" u="none" strike="noStrike" dirty="0">
                          <a:solidFill>
                            <a:srgbClr val="FFC000"/>
                          </a:solidFill>
                          <a:effectLst/>
                          <a:latin typeface="Aptos Narrow" panose="020B0004020202020204" pitchFamily="34" charset="0"/>
                        </a:rPr>
                        <a:t>City Name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IN" sz="1800" b="1" i="0" u="none" strike="noStrike" dirty="0">
                          <a:solidFill>
                            <a:srgbClr val="FFC000"/>
                          </a:solidFill>
                          <a:effectLst/>
                          <a:latin typeface="Aptos Narrow" panose="020B0004020202020204" pitchFamily="34" charset="0"/>
                        </a:rPr>
                        <a:t>avg. fare / trip</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IN" sz="1800" b="1" i="0" u="none" strike="noStrike" dirty="0">
                          <a:solidFill>
                            <a:srgbClr val="FFC000"/>
                          </a:solidFill>
                          <a:effectLst/>
                          <a:latin typeface="Aptos Narrow" panose="020B0004020202020204" pitchFamily="34" charset="0"/>
                        </a:rPr>
                        <a:t>avg. distance travelled</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IN" sz="1800" b="1" i="0" u="none" strike="noStrike" dirty="0">
                          <a:solidFill>
                            <a:srgbClr val="FFC000"/>
                          </a:solidFill>
                          <a:effectLst/>
                          <a:latin typeface="Aptos Narrow" panose="020B0004020202020204" pitchFamily="34" charset="0"/>
                        </a:rPr>
                        <a:t>avg. fare / km</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12970596"/>
                  </a:ext>
                </a:extLst>
              </a:tr>
              <a:tr h="336390">
                <a:tc>
                  <a:txBody>
                    <a:bodyPr/>
                    <a:lstStyle/>
                    <a:p>
                      <a:pPr algn="l" fontAlgn="b"/>
                      <a:r>
                        <a:rPr lang="en-IN" sz="1600" b="0" i="0" u="none" strike="noStrike">
                          <a:solidFill>
                            <a:srgbClr val="FFC000"/>
                          </a:solidFill>
                          <a:effectLst/>
                          <a:latin typeface="Aptos Narrow" panose="020B0004020202020204" pitchFamily="34" charset="0"/>
                        </a:rPr>
                        <a:t>Jaipur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483.92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8696B"/>
                    </a:solidFill>
                  </a:tcPr>
                </a:tc>
                <a:tc>
                  <a:txBody>
                    <a:bodyPr/>
                    <a:lstStyle/>
                    <a:p>
                      <a:pPr algn="r" fontAlgn="b"/>
                      <a:r>
                        <a:rPr lang="en-IN" sz="1600" b="0" i="0" u="none" strike="noStrike">
                          <a:solidFill>
                            <a:srgbClr val="FFC000"/>
                          </a:solidFill>
                          <a:effectLst/>
                          <a:latin typeface="Aptos Narrow" panose="020B0004020202020204" pitchFamily="34" charset="0"/>
                        </a:rPr>
                        <a:t>30.02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dirty="0">
                          <a:solidFill>
                            <a:srgbClr val="000000"/>
                          </a:solidFill>
                          <a:effectLst/>
                          <a:latin typeface="Aptos Narrow" panose="020B0004020202020204" pitchFamily="34" charset="0"/>
                        </a:rPr>
                        <a:t>16.12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8696B"/>
                    </a:solidFill>
                  </a:tcPr>
                </a:tc>
                <a:extLst>
                  <a:ext uri="{0D108BD9-81ED-4DB2-BD59-A6C34878D82A}">
                    <a16:rowId xmlns:a16="http://schemas.microsoft.com/office/drawing/2014/main" val="1782906675"/>
                  </a:ext>
                </a:extLst>
              </a:tr>
              <a:tr h="336390">
                <a:tc>
                  <a:txBody>
                    <a:bodyPr/>
                    <a:lstStyle/>
                    <a:p>
                      <a:pPr algn="l" fontAlgn="b"/>
                      <a:r>
                        <a:rPr lang="en-IN" sz="1600" b="0" i="0" u="none" strike="noStrike">
                          <a:solidFill>
                            <a:srgbClr val="FFC000"/>
                          </a:solidFill>
                          <a:effectLst/>
                          <a:latin typeface="Aptos Narrow" panose="020B0004020202020204" pitchFamily="34" charset="0"/>
                        </a:rPr>
                        <a:t>Mysore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249.71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DB81"/>
                    </a:solidFill>
                  </a:tcPr>
                </a:tc>
                <a:tc>
                  <a:txBody>
                    <a:bodyPr/>
                    <a:lstStyle/>
                    <a:p>
                      <a:pPr algn="r" fontAlgn="b"/>
                      <a:r>
                        <a:rPr lang="en-IN" sz="1600" b="0" i="0" u="none" strike="noStrike">
                          <a:solidFill>
                            <a:srgbClr val="FFC000"/>
                          </a:solidFill>
                          <a:effectLst/>
                          <a:latin typeface="Aptos Narrow" panose="020B0004020202020204" pitchFamily="34" charset="0"/>
                        </a:rPr>
                        <a:t>16.5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15.14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A8871"/>
                    </a:solidFill>
                  </a:tcPr>
                </a:tc>
                <a:extLst>
                  <a:ext uri="{0D108BD9-81ED-4DB2-BD59-A6C34878D82A}">
                    <a16:rowId xmlns:a16="http://schemas.microsoft.com/office/drawing/2014/main" val="3695718304"/>
                  </a:ext>
                </a:extLst>
              </a:tr>
              <a:tr h="336390">
                <a:tc>
                  <a:txBody>
                    <a:bodyPr/>
                    <a:lstStyle/>
                    <a:p>
                      <a:pPr algn="l" fontAlgn="b"/>
                      <a:r>
                        <a:rPr lang="en-IN" sz="1600" b="0" i="0" u="none" strike="noStrike">
                          <a:solidFill>
                            <a:srgbClr val="FFC000"/>
                          </a:solidFill>
                          <a:effectLst/>
                          <a:latin typeface="Aptos Narrow" panose="020B0004020202020204" pitchFamily="34" charset="0"/>
                        </a:rPr>
                        <a:t>Kochi</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335.25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CB179"/>
                    </a:solidFill>
                  </a:tcPr>
                </a:tc>
                <a:tc>
                  <a:txBody>
                    <a:bodyPr/>
                    <a:lstStyle/>
                    <a:p>
                      <a:pPr algn="r" fontAlgn="b"/>
                      <a:r>
                        <a:rPr lang="en-IN" sz="1600" b="0" i="0" u="none" strike="noStrike">
                          <a:solidFill>
                            <a:srgbClr val="FFC000"/>
                          </a:solidFill>
                          <a:effectLst/>
                          <a:latin typeface="Aptos Narrow" panose="020B0004020202020204" pitchFamily="34" charset="0"/>
                        </a:rPr>
                        <a:t>24.07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13.93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CAD79"/>
                    </a:solidFill>
                  </a:tcPr>
                </a:tc>
                <a:extLst>
                  <a:ext uri="{0D108BD9-81ED-4DB2-BD59-A6C34878D82A}">
                    <a16:rowId xmlns:a16="http://schemas.microsoft.com/office/drawing/2014/main" val="1968676308"/>
                  </a:ext>
                </a:extLst>
              </a:tr>
              <a:tr h="336390">
                <a:tc>
                  <a:txBody>
                    <a:bodyPr/>
                    <a:lstStyle/>
                    <a:p>
                      <a:pPr algn="l" fontAlgn="b"/>
                      <a:r>
                        <a:rPr lang="en-IN" sz="1600" b="0" i="0" u="none" strike="noStrike">
                          <a:solidFill>
                            <a:srgbClr val="FFC000"/>
                          </a:solidFill>
                          <a:effectLst/>
                          <a:latin typeface="Aptos Narrow" panose="020B0004020202020204" pitchFamily="34" charset="0"/>
                        </a:rPr>
                        <a:t>Visakhapatnam</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282.67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ECB7E"/>
                    </a:solidFill>
                  </a:tcPr>
                </a:tc>
                <a:tc>
                  <a:txBody>
                    <a:bodyPr/>
                    <a:lstStyle/>
                    <a:p>
                      <a:pPr algn="r" fontAlgn="b"/>
                      <a:r>
                        <a:rPr lang="en-IN" sz="1600" b="0" i="0" u="none" strike="noStrike">
                          <a:solidFill>
                            <a:srgbClr val="FFC000"/>
                          </a:solidFill>
                          <a:effectLst/>
                          <a:latin typeface="Aptos Narrow" panose="020B0004020202020204" pitchFamily="34" charset="0"/>
                        </a:rPr>
                        <a:t>22.55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12.53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ED881"/>
                    </a:solidFill>
                  </a:tcPr>
                </a:tc>
                <a:extLst>
                  <a:ext uri="{0D108BD9-81ED-4DB2-BD59-A6C34878D82A}">
                    <a16:rowId xmlns:a16="http://schemas.microsoft.com/office/drawing/2014/main" val="2324496429"/>
                  </a:ext>
                </a:extLst>
              </a:tr>
              <a:tr h="336390">
                <a:tc>
                  <a:txBody>
                    <a:bodyPr/>
                    <a:lstStyle/>
                    <a:p>
                      <a:pPr algn="l" fontAlgn="b"/>
                      <a:r>
                        <a:rPr lang="en-IN" sz="1600" b="0" i="0" u="none" strike="noStrike">
                          <a:solidFill>
                            <a:srgbClr val="FFC000"/>
                          </a:solidFill>
                          <a:effectLst/>
                          <a:latin typeface="Aptos Narrow" panose="020B0004020202020204" pitchFamily="34" charset="0"/>
                        </a:rPr>
                        <a:t>Chandigarh</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283.69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ECA7E"/>
                    </a:solidFill>
                  </a:tcPr>
                </a:tc>
                <a:tc>
                  <a:txBody>
                    <a:bodyPr/>
                    <a:lstStyle/>
                    <a:p>
                      <a:pPr algn="r" fontAlgn="b"/>
                      <a:r>
                        <a:rPr lang="en-IN" sz="1600" b="0" i="0" u="none" strike="noStrike">
                          <a:solidFill>
                            <a:srgbClr val="FFC000"/>
                          </a:solidFill>
                          <a:effectLst/>
                          <a:latin typeface="Aptos Narrow" panose="020B0004020202020204" pitchFamily="34" charset="0"/>
                        </a:rPr>
                        <a:t>23.52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12.06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E784"/>
                    </a:solidFill>
                  </a:tcPr>
                </a:tc>
                <a:extLst>
                  <a:ext uri="{0D108BD9-81ED-4DB2-BD59-A6C34878D82A}">
                    <a16:rowId xmlns:a16="http://schemas.microsoft.com/office/drawing/2014/main" val="1209612203"/>
                  </a:ext>
                </a:extLst>
              </a:tr>
              <a:tr h="336390">
                <a:tc>
                  <a:txBody>
                    <a:bodyPr/>
                    <a:lstStyle/>
                    <a:p>
                      <a:pPr algn="l" fontAlgn="b"/>
                      <a:r>
                        <a:rPr lang="en-IN" sz="1600" b="0" i="0" u="none" strike="noStrike">
                          <a:solidFill>
                            <a:srgbClr val="FFC000"/>
                          </a:solidFill>
                          <a:effectLst/>
                          <a:latin typeface="Aptos Narrow" panose="020B0004020202020204" pitchFamily="34" charset="0"/>
                        </a:rPr>
                        <a:t>Lucknow</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147.18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2CB7D"/>
                    </a:solidFill>
                  </a:tcPr>
                </a:tc>
                <a:tc>
                  <a:txBody>
                    <a:bodyPr/>
                    <a:lstStyle/>
                    <a:p>
                      <a:pPr algn="r" fontAlgn="b"/>
                      <a:r>
                        <a:rPr lang="en-IN" sz="1600" b="0" i="0" u="none" strike="noStrike">
                          <a:solidFill>
                            <a:srgbClr val="FFC000"/>
                          </a:solidFill>
                          <a:effectLst/>
                          <a:latin typeface="Aptos Narrow" panose="020B0004020202020204" pitchFamily="34" charset="0"/>
                        </a:rPr>
                        <a:t>12.51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11.76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0E683"/>
                    </a:solidFill>
                  </a:tcPr>
                </a:tc>
                <a:extLst>
                  <a:ext uri="{0D108BD9-81ED-4DB2-BD59-A6C34878D82A}">
                    <a16:rowId xmlns:a16="http://schemas.microsoft.com/office/drawing/2014/main" val="3980264060"/>
                  </a:ext>
                </a:extLst>
              </a:tr>
              <a:tr h="336390">
                <a:tc>
                  <a:txBody>
                    <a:bodyPr/>
                    <a:lstStyle/>
                    <a:p>
                      <a:pPr algn="l" fontAlgn="b"/>
                      <a:r>
                        <a:rPr lang="en-IN" sz="1600" b="0" i="0" u="none" strike="noStrike">
                          <a:solidFill>
                            <a:srgbClr val="FFC000"/>
                          </a:solidFill>
                          <a:effectLst/>
                          <a:latin typeface="Aptos Narrow" panose="020B0004020202020204" pitchFamily="34" charset="0"/>
                        </a:rPr>
                        <a:t>Coimbatore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166.98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B2D47F"/>
                    </a:solidFill>
                  </a:tcPr>
                </a:tc>
                <a:tc>
                  <a:txBody>
                    <a:bodyPr/>
                    <a:lstStyle/>
                    <a:p>
                      <a:pPr algn="r" fontAlgn="b"/>
                      <a:r>
                        <a:rPr lang="en-IN" sz="1600" b="0" i="0" u="none" strike="noStrike">
                          <a:solidFill>
                            <a:srgbClr val="FFC000"/>
                          </a:solidFill>
                          <a:effectLst/>
                          <a:latin typeface="Aptos Narrow" panose="020B0004020202020204" pitchFamily="34" charset="0"/>
                        </a:rPr>
                        <a:t>14.98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11.15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B5D57F"/>
                    </a:solidFill>
                  </a:tcPr>
                </a:tc>
                <a:extLst>
                  <a:ext uri="{0D108BD9-81ED-4DB2-BD59-A6C34878D82A}">
                    <a16:rowId xmlns:a16="http://schemas.microsoft.com/office/drawing/2014/main" val="2155647968"/>
                  </a:ext>
                </a:extLst>
              </a:tr>
              <a:tr h="336390">
                <a:tc>
                  <a:txBody>
                    <a:bodyPr/>
                    <a:lstStyle/>
                    <a:p>
                      <a:pPr algn="l" fontAlgn="b"/>
                      <a:r>
                        <a:rPr lang="en-IN" sz="1600" b="0" i="0" u="none" strike="noStrike">
                          <a:solidFill>
                            <a:srgbClr val="FFC000"/>
                          </a:solidFill>
                          <a:effectLst/>
                          <a:latin typeface="Aptos Narrow" panose="020B0004020202020204" pitchFamily="34" charset="0"/>
                        </a:rPr>
                        <a:t>Indore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179.84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7DA80"/>
                    </a:solidFill>
                  </a:tcPr>
                </a:tc>
                <a:tc>
                  <a:txBody>
                    <a:bodyPr/>
                    <a:lstStyle/>
                    <a:p>
                      <a:pPr algn="r" fontAlgn="b"/>
                      <a:r>
                        <a:rPr lang="en-IN" sz="1600" b="0" i="0" u="none" strike="noStrike">
                          <a:solidFill>
                            <a:srgbClr val="FFC000"/>
                          </a:solidFill>
                          <a:effectLst/>
                          <a:latin typeface="Aptos Narrow" panose="020B0004020202020204" pitchFamily="34" charset="0"/>
                        </a:rPr>
                        <a:t>16.5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10.9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DCE7E"/>
                    </a:solidFill>
                  </a:tcPr>
                </a:tc>
                <a:extLst>
                  <a:ext uri="{0D108BD9-81ED-4DB2-BD59-A6C34878D82A}">
                    <a16:rowId xmlns:a16="http://schemas.microsoft.com/office/drawing/2014/main" val="2744637606"/>
                  </a:ext>
                </a:extLst>
              </a:tr>
              <a:tr h="336390">
                <a:tc>
                  <a:txBody>
                    <a:bodyPr/>
                    <a:lstStyle/>
                    <a:p>
                      <a:pPr algn="l" fontAlgn="b"/>
                      <a:r>
                        <a:rPr lang="en-IN" sz="1600" b="0" i="0" u="none" strike="noStrike">
                          <a:solidFill>
                            <a:srgbClr val="FFC000"/>
                          </a:solidFill>
                          <a:effectLst/>
                          <a:latin typeface="Aptos Narrow" panose="020B0004020202020204" pitchFamily="34" charset="0"/>
                        </a:rPr>
                        <a:t>Surat</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117.27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63BE7B"/>
                    </a:solidFill>
                  </a:tcPr>
                </a:tc>
                <a:tc>
                  <a:txBody>
                    <a:bodyPr/>
                    <a:lstStyle/>
                    <a:p>
                      <a:pPr algn="r" fontAlgn="b"/>
                      <a:r>
                        <a:rPr lang="en-IN" sz="1600" b="0" i="0" u="none" strike="noStrike">
                          <a:solidFill>
                            <a:srgbClr val="FFC000"/>
                          </a:solidFill>
                          <a:effectLst/>
                          <a:latin typeface="Aptos Narrow" panose="020B0004020202020204" pitchFamily="34" charset="0"/>
                        </a:rPr>
                        <a: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10.66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86C87D"/>
                    </a:solidFill>
                  </a:tcPr>
                </a:tc>
                <a:extLst>
                  <a:ext uri="{0D108BD9-81ED-4DB2-BD59-A6C34878D82A}">
                    <a16:rowId xmlns:a16="http://schemas.microsoft.com/office/drawing/2014/main" val="431278486"/>
                  </a:ext>
                </a:extLst>
              </a:tr>
              <a:tr h="336390">
                <a:tc>
                  <a:txBody>
                    <a:bodyPr/>
                    <a:lstStyle/>
                    <a:p>
                      <a:pPr algn="l" fontAlgn="b"/>
                      <a:r>
                        <a:rPr lang="en-IN" sz="1600" b="0" i="0" u="none" strike="noStrike">
                          <a:solidFill>
                            <a:srgbClr val="FFC000"/>
                          </a:solidFill>
                          <a:effectLst/>
                          <a:latin typeface="Aptos Narrow" panose="020B0004020202020204" pitchFamily="34" charset="0"/>
                        </a:rPr>
                        <a:t>Vadodara</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a:solidFill>
                            <a:srgbClr val="000000"/>
                          </a:solidFill>
                          <a:effectLst/>
                          <a:latin typeface="Aptos Narrow" panose="020B0004020202020204" pitchFamily="34" charset="0"/>
                        </a:rPr>
                        <a:t>118.57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65BE7B"/>
                    </a:solidFill>
                  </a:tcPr>
                </a:tc>
                <a:tc>
                  <a:txBody>
                    <a:bodyPr/>
                    <a:lstStyle/>
                    <a:p>
                      <a:pPr algn="r" fontAlgn="b"/>
                      <a:r>
                        <a:rPr lang="en-IN" sz="1600" b="0" i="0" u="none" strike="noStrike" dirty="0">
                          <a:solidFill>
                            <a:srgbClr val="FFC000"/>
                          </a:solidFill>
                          <a:effectLst/>
                          <a:latin typeface="Aptos Narrow" panose="020B0004020202020204" pitchFamily="34" charset="0"/>
                        </a:rPr>
                        <a:t>11.52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600" b="0" i="0" u="none" strike="noStrike" dirty="0">
                          <a:solidFill>
                            <a:srgbClr val="000000"/>
                          </a:solidFill>
                          <a:effectLst/>
                          <a:latin typeface="Aptos Narrow" panose="020B0004020202020204" pitchFamily="34" charset="0"/>
                        </a:rPr>
                        <a:t>10.29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63BE7B"/>
                    </a:solidFill>
                  </a:tcPr>
                </a:tc>
                <a:extLst>
                  <a:ext uri="{0D108BD9-81ED-4DB2-BD59-A6C34878D82A}">
                    <a16:rowId xmlns:a16="http://schemas.microsoft.com/office/drawing/2014/main" val="3657022372"/>
                  </a:ext>
                </a:extLst>
              </a:tr>
            </a:tbl>
          </a:graphicData>
        </a:graphic>
      </p:graphicFrame>
      <p:sp>
        <p:nvSpPr>
          <p:cNvPr id="4" name="TextBox 3">
            <a:extLst>
              <a:ext uri="{FF2B5EF4-FFF2-40B4-BE49-F238E27FC236}">
                <a16:creationId xmlns:a16="http://schemas.microsoft.com/office/drawing/2014/main" id="{0B8667CD-D208-C293-48BC-51A6F0AA1C4B}"/>
              </a:ext>
            </a:extLst>
          </p:cNvPr>
          <p:cNvSpPr txBox="1"/>
          <p:nvPr/>
        </p:nvSpPr>
        <p:spPr>
          <a:xfrm>
            <a:off x="7750932" y="2321004"/>
            <a:ext cx="4155999" cy="1969770"/>
          </a:xfrm>
          <a:prstGeom prst="rect">
            <a:avLst/>
          </a:prstGeom>
          <a:noFill/>
        </p:spPr>
        <p:txBody>
          <a:bodyPr wrap="square">
            <a:spAutoFit/>
          </a:bodyPr>
          <a:lstStyle/>
          <a:p>
            <a:pPr marL="0" marR="0" lvl="0" indent="0" algn="l" defTabSz="914400" rtl="0" eaLnBrk="0" fontAlgn="base" latinLnBrk="0" hangingPunct="0">
              <a:spcBef>
                <a:spcPct val="0"/>
              </a:spcBef>
              <a:spcAft>
                <a:spcPts val="1200"/>
              </a:spcAft>
              <a:buClrTx/>
              <a:buSzTx/>
              <a:buFontTx/>
              <a:buChar char="•"/>
              <a:tabLst/>
            </a:pPr>
            <a:r>
              <a:rPr kumimoji="0" lang="en-US" altLang="en-US" sz="1600" b="1" i="0" u="none" strike="noStrike" cap="none" normalizeH="0" baseline="0" dirty="0">
                <a:ln>
                  <a:noFill/>
                </a:ln>
                <a:solidFill>
                  <a:srgbClr val="FFC000"/>
                </a:solidFill>
                <a:effectLst/>
                <a:latin typeface="Arial" panose="020B0604020202020204" pitchFamily="34" charset="0"/>
              </a:rPr>
              <a:t> Jaipur (₹483.92) has the highest fare per trip, while Vadodara (₹118.57) has the lowest.</a:t>
            </a:r>
            <a:endParaRPr lang="en-US" altLang="en-US" sz="1600" dirty="0">
              <a:solidFill>
                <a:srgbClr val="FFC000"/>
              </a:solidFill>
              <a:latin typeface="Arial" panose="020B0604020202020204" pitchFamily="34" charset="0"/>
            </a:endParaRPr>
          </a:p>
          <a:p>
            <a:pPr marL="0" marR="0" lvl="0" indent="0" algn="l" defTabSz="914400" rtl="0" eaLnBrk="0" fontAlgn="base" latinLnBrk="0" hangingPunct="0">
              <a:spcBef>
                <a:spcPct val="0"/>
              </a:spcBef>
              <a:spcAft>
                <a:spcPts val="1200"/>
              </a:spcAft>
              <a:buClrTx/>
              <a:buSzTx/>
              <a:buFontTx/>
              <a:buChar char="•"/>
              <a:tabLst/>
            </a:pPr>
            <a:r>
              <a:rPr kumimoji="0" lang="en-US" altLang="en-US" sz="1600" b="1" i="0" u="none" strike="noStrike" cap="none" normalizeH="0" baseline="0" dirty="0">
                <a:ln>
                  <a:noFill/>
                </a:ln>
                <a:solidFill>
                  <a:srgbClr val="FFC000"/>
                </a:solidFill>
                <a:effectLst/>
                <a:latin typeface="Arial" panose="020B0604020202020204" pitchFamily="34" charset="0"/>
              </a:rPr>
              <a:t> Tourism cities have higher fare efficiency per km </a:t>
            </a:r>
            <a:r>
              <a:rPr kumimoji="0" lang="en-US" altLang="en-US" sz="1600" i="0" u="none" strike="noStrike" cap="none" normalizeH="0" baseline="0" dirty="0">
                <a:ln>
                  <a:noFill/>
                </a:ln>
                <a:solidFill>
                  <a:srgbClr val="FFC000"/>
                </a:solidFill>
                <a:effectLst/>
                <a:latin typeface="Arial" panose="020B0604020202020204" pitchFamily="34" charset="0"/>
              </a:rPr>
              <a:t>compared to business cities like Surat and Vadodara</a:t>
            </a:r>
            <a:r>
              <a:rPr kumimoji="0" lang="en-US" altLang="en-US" sz="1600" b="1" i="0" u="none" strike="noStrike" cap="none" normalizeH="0" baseline="0" dirty="0">
                <a:ln>
                  <a:noFill/>
                </a:ln>
                <a:solidFill>
                  <a:srgbClr val="FFC000"/>
                </a:solidFill>
                <a:effectLst/>
                <a:latin typeface="Arial" panose="020B0604020202020204" pitchFamily="34" charset="0"/>
              </a:rPr>
              <a:t>. </a:t>
            </a:r>
            <a:r>
              <a:rPr kumimoji="0" lang="en-US" altLang="en-US" sz="1600" i="0" u="none" strike="noStrike" cap="none" normalizeH="0" baseline="0" dirty="0">
                <a:ln>
                  <a:noFill/>
                </a:ln>
                <a:solidFill>
                  <a:srgbClr val="FFC000"/>
                </a:solidFill>
                <a:effectLst/>
                <a:latin typeface="Arial" panose="020B0604020202020204" pitchFamily="34" charset="0"/>
              </a:rPr>
              <a:t>Also Tourism cities have higher travelling distance.</a:t>
            </a:r>
            <a:endParaRPr kumimoji="0" lang="en-US" altLang="en-US" sz="1600" b="1" i="0" u="none" strike="noStrike" cap="none" normalizeH="0" baseline="0" dirty="0">
              <a:ln>
                <a:noFill/>
              </a:ln>
              <a:solidFill>
                <a:srgbClr val="FFC000"/>
              </a:solidFill>
              <a:effectLst/>
              <a:latin typeface="Arial" panose="020B0604020202020204" pitchFamily="34" charset="0"/>
            </a:endParaRPr>
          </a:p>
        </p:txBody>
      </p:sp>
    </p:spTree>
    <p:extLst>
      <p:ext uri="{BB962C8B-B14F-4D97-AF65-F5344CB8AC3E}">
        <p14:creationId xmlns:p14="http://schemas.microsoft.com/office/powerpoint/2010/main" val="3942082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A66A09-90F3-7CED-718B-9E5BDF53D5DC}"/>
              </a:ext>
            </a:extLst>
          </p:cNvPr>
          <p:cNvSpPr txBox="1"/>
          <p:nvPr/>
        </p:nvSpPr>
        <p:spPr>
          <a:xfrm>
            <a:off x="1219479" y="311710"/>
            <a:ext cx="9753041" cy="261610"/>
          </a:xfrm>
          <a:prstGeom prst="rect">
            <a:avLst/>
          </a:prstGeom>
          <a:noFill/>
        </p:spPr>
        <p:txBody>
          <a:bodyPr wrap="square">
            <a:spAutoFit/>
          </a:bodyPr>
          <a:lstStyle>
            <a:defPPr>
              <a:defRPr lang="en-US"/>
            </a:defPPr>
            <a:lvl1pPr algn="ctr">
              <a:defRPr sz="2800">
                <a:solidFill>
                  <a:srgbClr val="FFC000"/>
                </a:solidFill>
                <a:latin typeface="Berlin Sans FB Demi" panose="020E0802020502020306" pitchFamily="34" charset="0"/>
                <a:cs typeface="Aharoni" panose="02010803020104030203" pitchFamily="2" charset="-79"/>
              </a:defRPr>
            </a:lvl1pPr>
          </a:lstStyle>
          <a:p>
            <a:r>
              <a:rPr lang="en-US" dirty="0"/>
              <a:t>Average Ratings by City and Passenger Type</a:t>
            </a:r>
            <a:endParaRPr lang="en-IN" dirty="0"/>
          </a:p>
        </p:txBody>
      </p:sp>
      <p:graphicFrame>
        <p:nvGraphicFramePr>
          <p:cNvPr id="9" name="Table 8">
            <a:extLst>
              <a:ext uri="{FF2B5EF4-FFF2-40B4-BE49-F238E27FC236}">
                <a16:creationId xmlns:a16="http://schemas.microsoft.com/office/drawing/2014/main" id="{B9F97E65-ADB6-84B9-45A3-E5063B1B151F}"/>
              </a:ext>
            </a:extLst>
          </p:cNvPr>
          <p:cNvGraphicFramePr>
            <a:graphicFrameLocks noGrp="1"/>
          </p:cNvGraphicFramePr>
          <p:nvPr>
            <p:extLst>
              <p:ext uri="{D42A27DB-BD31-4B8C-83A1-F6EECF244321}">
                <p14:modId xmlns:p14="http://schemas.microsoft.com/office/powerpoint/2010/main" val="1351368219"/>
              </p:ext>
            </p:extLst>
          </p:nvPr>
        </p:nvGraphicFramePr>
        <p:xfrm>
          <a:off x="547401" y="1652867"/>
          <a:ext cx="6530233" cy="4356754"/>
        </p:xfrm>
        <a:graphic>
          <a:graphicData uri="http://schemas.openxmlformats.org/drawingml/2006/table">
            <a:tbl>
              <a:tblPr/>
              <a:tblGrid>
                <a:gridCol w="2041798">
                  <a:extLst>
                    <a:ext uri="{9D8B030D-6E8A-4147-A177-3AD203B41FA5}">
                      <a16:colId xmlns:a16="http://schemas.microsoft.com/office/drawing/2014/main" val="1150959870"/>
                    </a:ext>
                  </a:extLst>
                </a:gridCol>
                <a:gridCol w="1812976">
                  <a:extLst>
                    <a:ext uri="{9D8B030D-6E8A-4147-A177-3AD203B41FA5}">
                      <a16:colId xmlns:a16="http://schemas.microsoft.com/office/drawing/2014/main" val="2992769244"/>
                    </a:ext>
                  </a:extLst>
                </a:gridCol>
                <a:gridCol w="1361199">
                  <a:extLst>
                    <a:ext uri="{9D8B030D-6E8A-4147-A177-3AD203B41FA5}">
                      <a16:colId xmlns:a16="http://schemas.microsoft.com/office/drawing/2014/main" val="3825973170"/>
                    </a:ext>
                  </a:extLst>
                </a:gridCol>
                <a:gridCol w="1314260">
                  <a:extLst>
                    <a:ext uri="{9D8B030D-6E8A-4147-A177-3AD203B41FA5}">
                      <a16:colId xmlns:a16="http://schemas.microsoft.com/office/drawing/2014/main" val="538516702"/>
                    </a:ext>
                  </a:extLst>
                </a:gridCol>
              </a:tblGrid>
              <a:tr h="1005404">
                <a:tc>
                  <a:txBody>
                    <a:bodyPr/>
                    <a:lstStyle/>
                    <a:p>
                      <a:pPr algn="ctr" fontAlgn="ctr"/>
                      <a:r>
                        <a:rPr lang="en-IN" sz="1600" b="1" i="0" u="none" strike="noStrike" dirty="0">
                          <a:solidFill>
                            <a:srgbClr val="FFC000"/>
                          </a:solidFill>
                          <a:effectLst/>
                          <a:latin typeface="Aptos Narrow" panose="020B0004020202020204" pitchFamily="34" charset="0"/>
                        </a:rPr>
                        <a:t>City name</a:t>
                      </a:r>
                    </a:p>
                  </a:txBody>
                  <a:tcPr marL="9525" marR="9525" marT="9525" marB="0" anchor="ctr">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ctr" fontAlgn="ctr"/>
                      <a:r>
                        <a:rPr lang="en-IN" sz="1600" b="1" i="0" u="none" strike="noStrike" dirty="0">
                          <a:solidFill>
                            <a:srgbClr val="FFC000"/>
                          </a:solidFill>
                          <a:effectLst/>
                          <a:latin typeface="Aptos Narrow" panose="020B0004020202020204" pitchFamily="34" charset="0"/>
                        </a:rPr>
                        <a:t>New passenger avg. rating</a:t>
                      </a:r>
                    </a:p>
                  </a:txBody>
                  <a:tcPr marL="9525" marR="9525" marT="9525" marB="0" anchor="ctr">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ctr" fontAlgn="ctr"/>
                      <a:r>
                        <a:rPr lang="en-IN" sz="1600" b="1" i="0" u="none" strike="noStrike" dirty="0">
                          <a:solidFill>
                            <a:srgbClr val="FFC000"/>
                          </a:solidFill>
                          <a:effectLst/>
                          <a:latin typeface="Aptos Narrow" panose="020B0004020202020204" pitchFamily="34" charset="0"/>
                        </a:rPr>
                        <a:t>Repeated passenger avg. rating</a:t>
                      </a:r>
                    </a:p>
                  </a:txBody>
                  <a:tcPr marL="9525" marR="9525" marT="9525" marB="0" anchor="ctr">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ctr" fontAlgn="ctr"/>
                      <a:r>
                        <a:rPr lang="en-IN" sz="1600" b="1" i="0" u="none" strike="noStrike" dirty="0">
                          <a:solidFill>
                            <a:srgbClr val="FFC000"/>
                          </a:solidFill>
                          <a:effectLst/>
                          <a:latin typeface="Aptos Narrow" panose="020B0004020202020204" pitchFamily="34" charset="0"/>
                        </a:rPr>
                        <a:t>avg. driver rating</a:t>
                      </a:r>
                    </a:p>
                  </a:txBody>
                  <a:tcPr marL="9525" marR="9525" marT="9525" marB="0" anchor="ctr">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extLst>
                  <a:ext uri="{0D108BD9-81ED-4DB2-BD59-A6C34878D82A}">
                    <a16:rowId xmlns:a16="http://schemas.microsoft.com/office/drawing/2014/main" val="3044527064"/>
                  </a:ext>
                </a:extLst>
              </a:tr>
              <a:tr h="335135">
                <a:tc>
                  <a:txBody>
                    <a:bodyPr/>
                    <a:lstStyle/>
                    <a:p>
                      <a:pPr algn="l" fontAlgn="b"/>
                      <a:r>
                        <a:rPr lang="en-IN" sz="1600" b="0" i="0" u="none" strike="noStrike">
                          <a:solidFill>
                            <a:srgbClr val="FFC000"/>
                          </a:solidFill>
                          <a:effectLst/>
                          <a:latin typeface="Aptos Narrow" panose="020B0004020202020204" pitchFamily="34" charset="0"/>
                        </a:rPr>
                        <a:t>Visakhapatnam</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9</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63BE7B"/>
                    </a:solidFill>
                  </a:tcPr>
                </a:tc>
                <a:tc>
                  <a:txBody>
                    <a:bodyPr/>
                    <a:lstStyle/>
                    <a:p>
                      <a:pPr algn="r" fontAlgn="b"/>
                      <a:r>
                        <a:rPr lang="en-IN" sz="1600" b="0" i="0" u="none" strike="noStrike">
                          <a:solidFill>
                            <a:srgbClr val="000000"/>
                          </a:solidFill>
                          <a:effectLst/>
                          <a:latin typeface="Aptos Narrow" panose="020B0004020202020204" pitchFamily="34" charset="0"/>
                        </a:rPr>
                        <a:t>8</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FEB84"/>
                    </a:solidFill>
                  </a:tcPr>
                </a:tc>
                <a:tc>
                  <a:txBody>
                    <a:bodyPr/>
                    <a:lstStyle/>
                    <a:p>
                      <a:pPr algn="r" fontAlgn="b"/>
                      <a:r>
                        <a:rPr lang="en-IN" sz="1600" b="0" i="0" u="none" strike="noStrike">
                          <a:solidFill>
                            <a:srgbClr val="000000"/>
                          </a:solidFill>
                          <a:effectLst/>
                          <a:latin typeface="Aptos Narrow" panose="020B0004020202020204" pitchFamily="34" charset="0"/>
                        </a:rPr>
                        <a:t>9</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63BE7B"/>
                    </a:solidFill>
                  </a:tcPr>
                </a:tc>
                <a:extLst>
                  <a:ext uri="{0D108BD9-81ED-4DB2-BD59-A6C34878D82A}">
                    <a16:rowId xmlns:a16="http://schemas.microsoft.com/office/drawing/2014/main" val="2761190938"/>
                  </a:ext>
                </a:extLst>
              </a:tr>
              <a:tr h="335135">
                <a:tc>
                  <a:txBody>
                    <a:bodyPr/>
                    <a:lstStyle/>
                    <a:p>
                      <a:pPr algn="l" fontAlgn="b"/>
                      <a:r>
                        <a:rPr lang="en-IN" sz="1600" b="0" i="0" u="none" strike="noStrike">
                          <a:solidFill>
                            <a:srgbClr val="FFC000"/>
                          </a:solidFill>
                          <a:effectLst/>
                          <a:latin typeface="Aptos Narrow" panose="020B0004020202020204" pitchFamily="34" charset="0"/>
                        </a:rPr>
                        <a:t>Chandigarh</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8.5</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B1D580"/>
                    </a:solidFill>
                  </a:tcPr>
                </a:tc>
                <a:tc>
                  <a:txBody>
                    <a:bodyPr/>
                    <a:lstStyle/>
                    <a:p>
                      <a:pPr algn="r" fontAlgn="b"/>
                      <a:r>
                        <a:rPr lang="en-IN" sz="1600" b="0" i="0" u="none" strike="noStrike">
                          <a:solidFill>
                            <a:srgbClr val="000000"/>
                          </a:solidFill>
                          <a:effectLst/>
                          <a:latin typeface="Aptos Narrow" panose="020B0004020202020204" pitchFamily="34" charset="0"/>
                        </a:rPr>
                        <a:t>7.5</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DCA7D"/>
                    </a:solidFill>
                  </a:tcPr>
                </a:tc>
                <a:tc>
                  <a:txBody>
                    <a:bodyPr/>
                    <a:lstStyle/>
                    <a:p>
                      <a:pPr algn="r" fontAlgn="b"/>
                      <a:r>
                        <a:rPr lang="en-IN" sz="1600" b="0" i="0" u="none" strike="noStrike" dirty="0">
                          <a:solidFill>
                            <a:srgbClr val="000000"/>
                          </a:solidFill>
                          <a:effectLst/>
                          <a:latin typeface="Aptos Narrow" panose="020B0004020202020204" pitchFamily="34" charset="0"/>
                        </a:rPr>
                        <a:t>7.7</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DD780"/>
                    </a:solidFill>
                  </a:tcPr>
                </a:tc>
                <a:extLst>
                  <a:ext uri="{0D108BD9-81ED-4DB2-BD59-A6C34878D82A}">
                    <a16:rowId xmlns:a16="http://schemas.microsoft.com/office/drawing/2014/main" val="2579353700"/>
                  </a:ext>
                </a:extLst>
              </a:tr>
              <a:tr h="335135">
                <a:tc>
                  <a:txBody>
                    <a:bodyPr/>
                    <a:lstStyle/>
                    <a:p>
                      <a:pPr algn="l" fontAlgn="b"/>
                      <a:r>
                        <a:rPr lang="en-IN" sz="1600" b="0" i="0" u="none" strike="noStrike">
                          <a:solidFill>
                            <a:srgbClr val="FFC000"/>
                          </a:solidFill>
                          <a:effectLst/>
                          <a:latin typeface="Aptos Narrow" panose="020B0004020202020204" pitchFamily="34" charset="0"/>
                        </a:rPr>
                        <a:t>Surat</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8</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FEB84"/>
                    </a:solidFill>
                  </a:tcPr>
                </a:tc>
                <a:tc>
                  <a:txBody>
                    <a:bodyPr/>
                    <a:lstStyle/>
                    <a:p>
                      <a:pPr algn="r" fontAlgn="b"/>
                      <a:r>
                        <a:rPr lang="en-IN" sz="1600" b="0" i="0" u="none" strike="noStrike">
                          <a:solidFill>
                            <a:srgbClr val="000000"/>
                          </a:solidFill>
                          <a:effectLst/>
                          <a:latin typeface="Aptos Narrow" panose="020B0004020202020204" pitchFamily="34" charset="0"/>
                        </a:rPr>
                        <a:t>6</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8696B"/>
                    </a:solidFill>
                  </a:tcPr>
                </a:tc>
                <a:tc>
                  <a:txBody>
                    <a:bodyPr/>
                    <a:lstStyle/>
                    <a:p>
                      <a:pPr algn="r" fontAlgn="b"/>
                      <a:r>
                        <a:rPr lang="en-IN" sz="1600" b="0" i="0" u="none" strike="noStrike">
                          <a:solidFill>
                            <a:srgbClr val="000000"/>
                          </a:solidFill>
                          <a:effectLst/>
                          <a:latin typeface="Aptos Narrow" panose="020B0004020202020204" pitchFamily="34" charset="0"/>
                        </a:rPr>
                        <a:t>6.6</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A8F72"/>
                    </a:solidFill>
                  </a:tcPr>
                </a:tc>
                <a:extLst>
                  <a:ext uri="{0D108BD9-81ED-4DB2-BD59-A6C34878D82A}">
                    <a16:rowId xmlns:a16="http://schemas.microsoft.com/office/drawing/2014/main" val="1433680256"/>
                  </a:ext>
                </a:extLst>
              </a:tr>
              <a:tr h="335135">
                <a:tc>
                  <a:txBody>
                    <a:bodyPr/>
                    <a:lstStyle/>
                    <a:p>
                      <a:pPr algn="l" fontAlgn="b"/>
                      <a:r>
                        <a:rPr lang="en-IN" sz="1600" b="0" i="0" u="none" strike="noStrike">
                          <a:solidFill>
                            <a:srgbClr val="FFC000"/>
                          </a:solidFill>
                          <a:effectLst/>
                          <a:latin typeface="Aptos Narrow" panose="020B0004020202020204" pitchFamily="34" charset="0"/>
                        </a:rPr>
                        <a:t>Vadodara</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8</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FEB84"/>
                    </a:solidFill>
                  </a:tcPr>
                </a:tc>
                <a:tc>
                  <a:txBody>
                    <a:bodyPr/>
                    <a:lstStyle/>
                    <a:p>
                      <a:pPr algn="r" fontAlgn="b"/>
                      <a:r>
                        <a:rPr lang="en-IN" sz="1600" b="0" i="0" u="none" strike="noStrike">
                          <a:solidFill>
                            <a:srgbClr val="000000"/>
                          </a:solidFill>
                          <a:effectLst/>
                          <a:latin typeface="Aptos Narrow" panose="020B0004020202020204" pitchFamily="34" charset="0"/>
                        </a:rPr>
                        <a:t>6</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8696B"/>
                    </a:solidFill>
                  </a:tcPr>
                </a:tc>
                <a:tc>
                  <a:txBody>
                    <a:bodyPr/>
                    <a:lstStyle/>
                    <a:p>
                      <a:pPr algn="r" fontAlgn="b"/>
                      <a:r>
                        <a:rPr lang="en-IN" sz="1600" b="0" i="0" u="none" strike="noStrike">
                          <a:solidFill>
                            <a:srgbClr val="000000"/>
                          </a:solidFill>
                          <a:effectLst/>
                          <a:latin typeface="Aptos Narrow" panose="020B0004020202020204" pitchFamily="34" charset="0"/>
                        </a:rPr>
                        <a:t>6.6</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A8F72"/>
                    </a:solidFill>
                  </a:tcPr>
                </a:tc>
                <a:extLst>
                  <a:ext uri="{0D108BD9-81ED-4DB2-BD59-A6C34878D82A}">
                    <a16:rowId xmlns:a16="http://schemas.microsoft.com/office/drawing/2014/main" val="1863142933"/>
                  </a:ext>
                </a:extLst>
              </a:tr>
              <a:tr h="335135">
                <a:tc>
                  <a:txBody>
                    <a:bodyPr/>
                    <a:lstStyle/>
                    <a:p>
                      <a:pPr algn="l" fontAlgn="b"/>
                      <a:r>
                        <a:rPr lang="en-IN" sz="1600" b="0" i="0" u="none" strike="noStrike">
                          <a:solidFill>
                            <a:srgbClr val="FFC000"/>
                          </a:solidFill>
                          <a:effectLst/>
                          <a:latin typeface="Aptos Narrow" panose="020B0004020202020204" pitchFamily="34" charset="0"/>
                        </a:rPr>
                        <a:t>Mysore</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9</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63BE7B"/>
                    </a:solidFill>
                  </a:tcPr>
                </a:tc>
                <a:tc>
                  <a:txBody>
                    <a:bodyPr/>
                    <a:lstStyle/>
                    <a:p>
                      <a:pPr algn="r" fontAlgn="b"/>
                      <a:r>
                        <a:rPr lang="en-IN" sz="1600" b="0" i="0" u="none" strike="noStrike">
                          <a:solidFill>
                            <a:srgbClr val="000000"/>
                          </a:solidFill>
                          <a:effectLst/>
                          <a:latin typeface="Aptos Narrow" panose="020B0004020202020204" pitchFamily="34" charset="0"/>
                        </a:rPr>
                        <a:t>8</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FEB84"/>
                    </a:solidFill>
                  </a:tcPr>
                </a:tc>
                <a:tc>
                  <a:txBody>
                    <a:bodyPr/>
                    <a:lstStyle/>
                    <a:p>
                      <a:pPr algn="r" fontAlgn="b"/>
                      <a:r>
                        <a:rPr lang="en-IN" sz="1600" b="0" i="0" u="none" strike="noStrike">
                          <a:solidFill>
                            <a:srgbClr val="000000"/>
                          </a:solidFill>
                          <a:effectLst/>
                          <a:latin typeface="Aptos Narrow" panose="020B0004020202020204" pitchFamily="34" charset="0"/>
                        </a:rPr>
                        <a:t>9</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63BE7B"/>
                    </a:solidFill>
                  </a:tcPr>
                </a:tc>
                <a:extLst>
                  <a:ext uri="{0D108BD9-81ED-4DB2-BD59-A6C34878D82A}">
                    <a16:rowId xmlns:a16="http://schemas.microsoft.com/office/drawing/2014/main" val="3172042942"/>
                  </a:ext>
                </a:extLst>
              </a:tr>
              <a:tr h="335135">
                <a:tc>
                  <a:txBody>
                    <a:bodyPr/>
                    <a:lstStyle/>
                    <a:p>
                      <a:pPr algn="l" fontAlgn="b"/>
                      <a:r>
                        <a:rPr lang="en-IN" sz="1600" b="0" i="0" u="none" strike="noStrike">
                          <a:solidFill>
                            <a:srgbClr val="FFC000"/>
                          </a:solidFill>
                          <a:effectLst/>
                          <a:latin typeface="Aptos Narrow" panose="020B0004020202020204" pitchFamily="34" charset="0"/>
                        </a:rPr>
                        <a:t>Kochi</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9</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63BE7B"/>
                    </a:solidFill>
                  </a:tcPr>
                </a:tc>
                <a:tc>
                  <a:txBody>
                    <a:bodyPr/>
                    <a:lstStyle/>
                    <a:p>
                      <a:pPr algn="r" fontAlgn="b"/>
                      <a:r>
                        <a:rPr lang="en-IN" sz="1600" b="0" i="0" u="none" strike="noStrike">
                          <a:solidFill>
                            <a:srgbClr val="000000"/>
                          </a:solidFill>
                          <a:effectLst/>
                          <a:latin typeface="Aptos Narrow" panose="020B0004020202020204" pitchFamily="34" charset="0"/>
                        </a:rPr>
                        <a:t>8</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FEB84"/>
                    </a:solidFill>
                  </a:tcPr>
                </a:tc>
                <a:tc>
                  <a:txBody>
                    <a:bodyPr/>
                    <a:lstStyle/>
                    <a:p>
                      <a:pPr algn="r" fontAlgn="b"/>
                      <a:r>
                        <a:rPr lang="en-IN" sz="1600" b="0" i="0" u="none" strike="noStrike">
                          <a:solidFill>
                            <a:srgbClr val="000000"/>
                          </a:solidFill>
                          <a:effectLst/>
                          <a:latin typeface="Aptos Narrow" panose="020B0004020202020204" pitchFamily="34" charset="0"/>
                        </a:rPr>
                        <a:t>9</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63BE7B"/>
                    </a:solidFill>
                  </a:tcPr>
                </a:tc>
                <a:extLst>
                  <a:ext uri="{0D108BD9-81ED-4DB2-BD59-A6C34878D82A}">
                    <a16:rowId xmlns:a16="http://schemas.microsoft.com/office/drawing/2014/main" val="3604685776"/>
                  </a:ext>
                </a:extLst>
              </a:tr>
              <a:tr h="335135">
                <a:tc>
                  <a:txBody>
                    <a:bodyPr/>
                    <a:lstStyle/>
                    <a:p>
                      <a:pPr algn="l" fontAlgn="b"/>
                      <a:r>
                        <a:rPr lang="en-IN" sz="1600" b="0" i="0" u="none" strike="noStrike">
                          <a:solidFill>
                            <a:srgbClr val="FFC000"/>
                          </a:solidFill>
                          <a:effectLst/>
                          <a:latin typeface="Aptos Narrow" panose="020B0004020202020204" pitchFamily="34" charset="0"/>
                        </a:rPr>
                        <a:t>Indore</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8.5</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B1D580"/>
                    </a:solidFill>
                  </a:tcPr>
                </a:tc>
                <a:tc>
                  <a:txBody>
                    <a:bodyPr/>
                    <a:lstStyle/>
                    <a:p>
                      <a:pPr algn="r" fontAlgn="b"/>
                      <a:r>
                        <a:rPr lang="en-IN" sz="1600" b="0" i="0" u="none" strike="noStrike">
                          <a:solidFill>
                            <a:srgbClr val="000000"/>
                          </a:solidFill>
                          <a:effectLst/>
                          <a:latin typeface="Aptos Narrow" panose="020B0004020202020204" pitchFamily="34" charset="0"/>
                        </a:rPr>
                        <a:t>7.5</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DCA7D"/>
                    </a:solidFill>
                  </a:tcPr>
                </a:tc>
                <a:tc>
                  <a:txBody>
                    <a:bodyPr/>
                    <a:lstStyle/>
                    <a:p>
                      <a:pPr algn="r" fontAlgn="b"/>
                      <a:r>
                        <a:rPr lang="en-IN" sz="1600" b="0" i="0" u="none" strike="noStrike">
                          <a:solidFill>
                            <a:srgbClr val="000000"/>
                          </a:solidFill>
                          <a:effectLst/>
                          <a:latin typeface="Aptos Narrow" panose="020B0004020202020204" pitchFamily="34" charset="0"/>
                        </a:rPr>
                        <a:t>7.7</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DD780"/>
                    </a:solidFill>
                  </a:tcPr>
                </a:tc>
                <a:extLst>
                  <a:ext uri="{0D108BD9-81ED-4DB2-BD59-A6C34878D82A}">
                    <a16:rowId xmlns:a16="http://schemas.microsoft.com/office/drawing/2014/main" val="3966455573"/>
                  </a:ext>
                </a:extLst>
              </a:tr>
              <a:tr h="335135">
                <a:tc>
                  <a:txBody>
                    <a:bodyPr/>
                    <a:lstStyle/>
                    <a:p>
                      <a:pPr algn="l" fontAlgn="b"/>
                      <a:r>
                        <a:rPr lang="en-IN" sz="1600" b="0" i="0" u="none" strike="noStrike">
                          <a:solidFill>
                            <a:srgbClr val="FFC000"/>
                          </a:solidFill>
                          <a:effectLst/>
                          <a:latin typeface="Aptos Narrow" panose="020B0004020202020204" pitchFamily="34" charset="0"/>
                        </a:rPr>
                        <a:t>Jaipur</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9</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63BE7B"/>
                    </a:solidFill>
                  </a:tcPr>
                </a:tc>
                <a:tc>
                  <a:txBody>
                    <a:bodyPr/>
                    <a:lstStyle/>
                    <a:p>
                      <a:pPr algn="r" fontAlgn="b"/>
                      <a:r>
                        <a:rPr lang="en-IN" sz="1600" b="0" i="0" u="none" strike="noStrike">
                          <a:solidFill>
                            <a:srgbClr val="000000"/>
                          </a:solidFill>
                          <a:effectLst/>
                          <a:latin typeface="Aptos Narrow" panose="020B0004020202020204" pitchFamily="34" charset="0"/>
                        </a:rPr>
                        <a:t>8</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FEB84"/>
                    </a:solidFill>
                  </a:tcPr>
                </a:tc>
                <a:tc>
                  <a:txBody>
                    <a:bodyPr/>
                    <a:lstStyle/>
                    <a:p>
                      <a:pPr algn="r" fontAlgn="b"/>
                      <a:r>
                        <a:rPr lang="en-IN" sz="1600" b="0" i="0" u="none" strike="noStrike">
                          <a:solidFill>
                            <a:srgbClr val="000000"/>
                          </a:solidFill>
                          <a:effectLst/>
                          <a:latin typeface="Aptos Narrow" panose="020B0004020202020204" pitchFamily="34" charset="0"/>
                        </a:rPr>
                        <a:t>9</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63BE7B"/>
                    </a:solidFill>
                  </a:tcPr>
                </a:tc>
                <a:extLst>
                  <a:ext uri="{0D108BD9-81ED-4DB2-BD59-A6C34878D82A}">
                    <a16:rowId xmlns:a16="http://schemas.microsoft.com/office/drawing/2014/main" val="910964036"/>
                  </a:ext>
                </a:extLst>
              </a:tr>
              <a:tr h="335135">
                <a:tc>
                  <a:txBody>
                    <a:bodyPr/>
                    <a:lstStyle/>
                    <a:p>
                      <a:pPr algn="l" fontAlgn="b"/>
                      <a:r>
                        <a:rPr lang="en-IN" sz="1600" b="0" i="0" u="none" strike="noStrike">
                          <a:solidFill>
                            <a:srgbClr val="FFC000"/>
                          </a:solidFill>
                          <a:effectLst/>
                          <a:latin typeface="Aptos Narrow" panose="020B0004020202020204" pitchFamily="34" charset="0"/>
                        </a:rPr>
                        <a:t>Coimbatore</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8.5</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B1D580"/>
                    </a:solidFill>
                  </a:tcPr>
                </a:tc>
                <a:tc>
                  <a:txBody>
                    <a:bodyPr/>
                    <a:lstStyle/>
                    <a:p>
                      <a:pPr algn="r" fontAlgn="b"/>
                      <a:r>
                        <a:rPr lang="en-IN" sz="1600" b="0" i="0" u="none" strike="noStrike">
                          <a:solidFill>
                            <a:srgbClr val="000000"/>
                          </a:solidFill>
                          <a:effectLst/>
                          <a:latin typeface="Aptos Narrow" panose="020B0004020202020204" pitchFamily="34" charset="0"/>
                        </a:rPr>
                        <a:t>7.5</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DCA7D"/>
                    </a:solidFill>
                  </a:tcPr>
                </a:tc>
                <a:tc>
                  <a:txBody>
                    <a:bodyPr/>
                    <a:lstStyle/>
                    <a:p>
                      <a:pPr algn="r" fontAlgn="b"/>
                      <a:r>
                        <a:rPr lang="en-IN" sz="1600" b="0" i="0" u="none" strike="noStrike">
                          <a:solidFill>
                            <a:srgbClr val="000000"/>
                          </a:solidFill>
                          <a:effectLst/>
                          <a:latin typeface="Aptos Narrow" panose="020B0004020202020204" pitchFamily="34" charset="0"/>
                        </a:rPr>
                        <a:t>7.7</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DD780"/>
                    </a:solidFill>
                  </a:tcPr>
                </a:tc>
                <a:extLst>
                  <a:ext uri="{0D108BD9-81ED-4DB2-BD59-A6C34878D82A}">
                    <a16:rowId xmlns:a16="http://schemas.microsoft.com/office/drawing/2014/main" val="210200635"/>
                  </a:ext>
                </a:extLst>
              </a:tr>
              <a:tr h="335135">
                <a:tc>
                  <a:txBody>
                    <a:bodyPr/>
                    <a:lstStyle/>
                    <a:p>
                      <a:pPr algn="l" fontAlgn="b"/>
                      <a:r>
                        <a:rPr lang="en-IN" sz="1600" b="0" i="0" u="none" strike="noStrike" dirty="0">
                          <a:solidFill>
                            <a:srgbClr val="FFC000"/>
                          </a:solidFill>
                          <a:effectLst/>
                          <a:latin typeface="Aptos Narrow" panose="020B0004020202020204" pitchFamily="34" charset="0"/>
                        </a:rPr>
                        <a:t>Lucknow</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8</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FEB84"/>
                    </a:solidFill>
                  </a:tcPr>
                </a:tc>
                <a:tc>
                  <a:txBody>
                    <a:bodyPr/>
                    <a:lstStyle/>
                    <a:p>
                      <a:pPr algn="r" fontAlgn="b"/>
                      <a:r>
                        <a:rPr lang="en-IN" sz="1600" b="0" i="0" u="none" strike="noStrike">
                          <a:solidFill>
                            <a:srgbClr val="000000"/>
                          </a:solidFill>
                          <a:effectLst/>
                          <a:latin typeface="Aptos Narrow" panose="020B0004020202020204" pitchFamily="34" charset="0"/>
                        </a:rPr>
                        <a:t>6</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8696B"/>
                    </a:solidFill>
                  </a:tcPr>
                </a:tc>
                <a:tc>
                  <a:txBody>
                    <a:bodyPr/>
                    <a:lstStyle/>
                    <a:p>
                      <a:pPr algn="r" fontAlgn="b"/>
                      <a:r>
                        <a:rPr lang="en-IN" sz="1600" b="0" i="0" u="none" strike="noStrike" dirty="0">
                          <a:solidFill>
                            <a:srgbClr val="000000"/>
                          </a:solidFill>
                          <a:effectLst/>
                          <a:latin typeface="Aptos Narrow" panose="020B0004020202020204" pitchFamily="34" charset="0"/>
                        </a:rPr>
                        <a:t>6.6</a:t>
                      </a:r>
                    </a:p>
                  </a:txBody>
                  <a:tcPr marL="9525" marR="9525" marT="9525" marB="0" anchor="b">
                    <a:lnL w="12700" cap="flat" cmpd="sng" algn="ctr">
                      <a:solidFill>
                        <a:schemeClr val="tx1">
                          <a:lumMod val="85000"/>
                        </a:schemeClr>
                      </a:solidFill>
                      <a:prstDash val="solid"/>
                      <a:round/>
                      <a:headEnd type="none" w="med" len="med"/>
                      <a:tailEnd type="none" w="med" len="med"/>
                    </a:lnL>
                    <a:lnR w="12700" cap="flat" cmpd="sng" algn="ctr">
                      <a:solidFill>
                        <a:schemeClr val="tx1">
                          <a:lumMod val="85000"/>
                        </a:schemeClr>
                      </a:solidFill>
                      <a:prstDash val="solid"/>
                      <a:round/>
                      <a:headEnd type="none" w="med" len="med"/>
                      <a:tailEnd type="none" w="med" len="med"/>
                    </a:lnR>
                    <a:lnT w="12700" cap="flat" cmpd="sng" algn="ctr">
                      <a:solidFill>
                        <a:schemeClr val="tx1">
                          <a:lumMod val="85000"/>
                        </a:schemeClr>
                      </a:solidFill>
                      <a:prstDash val="solid"/>
                      <a:round/>
                      <a:headEnd type="none" w="med" len="med"/>
                      <a:tailEnd type="none" w="med" len="med"/>
                    </a:lnT>
                    <a:lnB w="12700" cap="flat" cmpd="sng" algn="ctr">
                      <a:solidFill>
                        <a:schemeClr val="tx1">
                          <a:lumMod val="85000"/>
                        </a:schemeClr>
                      </a:solidFill>
                      <a:prstDash val="solid"/>
                      <a:round/>
                      <a:headEnd type="none" w="med" len="med"/>
                      <a:tailEnd type="none" w="med" len="med"/>
                    </a:lnB>
                    <a:solidFill>
                      <a:srgbClr val="FA8F72"/>
                    </a:solidFill>
                  </a:tcPr>
                </a:tc>
                <a:extLst>
                  <a:ext uri="{0D108BD9-81ED-4DB2-BD59-A6C34878D82A}">
                    <a16:rowId xmlns:a16="http://schemas.microsoft.com/office/drawing/2014/main" val="1446229047"/>
                  </a:ext>
                </a:extLst>
              </a:tr>
            </a:tbl>
          </a:graphicData>
        </a:graphic>
      </p:graphicFrame>
      <p:sp>
        <p:nvSpPr>
          <p:cNvPr id="4" name="TextBox 3">
            <a:extLst>
              <a:ext uri="{FF2B5EF4-FFF2-40B4-BE49-F238E27FC236}">
                <a16:creationId xmlns:a16="http://schemas.microsoft.com/office/drawing/2014/main" id="{7F7CC4FD-8E29-891A-B844-B290EF46CAF6}"/>
              </a:ext>
            </a:extLst>
          </p:cNvPr>
          <p:cNvSpPr txBox="1"/>
          <p:nvPr/>
        </p:nvSpPr>
        <p:spPr>
          <a:xfrm>
            <a:off x="7426400" y="2661971"/>
            <a:ext cx="4595271" cy="1969770"/>
          </a:xfrm>
          <a:prstGeom prst="rect">
            <a:avLst/>
          </a:prstGeom>
          <a:noFill/>
        </p:spPr>
        <p:txBody>
          <a:bodyPr wrap="square">
            <a:spAutoFit/>
          </a:bodyPr>
          <a:lstStyle/>
          <a:p>
            <a:pPr marL="285750" marR="0" lvl="0" indent="-285750" algn="l" defTabSz="914400" rtl="0" eaLnBrk="0" fontAlgn="base" latinLnBrk="0" hangingPunct="0">
              <a:spcBef>
                <a:spcPct val="0"/>
              </a:spcBef>
              <a:spcAft>
                <a:spcPts val="1200"/>
              </a:spcAft>
              <a:buClrTx/>
              <a:buSzTx/>
              <a:buFont typeface="Wingdings" panose="05000000000000000000" pitchFamily="2" charset="2"/>
              <a:buChar char="q"/>
              <a:tabLst/>
            </a:pPr>
            <a:r>
              <a:rPr kumimoji="0" lang="en-US" altLang="en-US" sz="1600" b="1" i="0" u="none" strike="noStrike" cap="none" normalizeH="0" baseline="0" dirty="0">
                <a:ln>
                  <a:noFill/>
                </a:ln>
                <a:solidFill>
                  <a:srgbClr val="FFC000"/>
                </a:solidFill>
                <a:effectLst/>
                <a:latin typeface="Arial" panose="020B0604020202020204" pitchFamily="34" charset="0"/>
              </a:rPr>
              <a:t>Best-rated cities (Visakhapatnam, Mysore, Kochi, Jaipur) are mostly tourism-focused, suggesting better service satisfaction.</a:t>
            </a:r>
            <a:endParaRPr lang="en-US" altLang="en-US" sz="1600" b="1" dirty="0">
              <a:solidFill>
                <a:srgbClr val="FFC000"/>
              </a:solidFill>
              <a:latin typeface="Arial" panose="020B0604020202020204" pitchFamily="34" charset="0"/>
            </a:endParaRPr>
          </a:p>
          <a:p>
            <a:pPr marL="285750" marR="0" lvl="0" indent="-285750" algn="l" defTabSz="914400" rtl="0" eaLnBrk="0" fontAlgn="base" latinLnBrk="0" hangingPunct="0">
              <a:spcBef>
                <a:spcPct val="0"/>
              </a:spcBef>
              <a:spcAft>
                <a:spcPts val="1200"/>
              </a:spcAft>
              <a:buClrTx/>
              <a:buSzTx/>
              <a:buFont typeface="Wingdings" panose="05000000000000000000" pitchFamily="2" charset="2"/>
              <a:buChar char="q"/>
              <a:tabLst/>
            </a:pPr>
            <a:r>
              <a:rPr kumimoji="0" lang="en-US" altLang="en-US" sz="1600" b="1" i="0" u="none" strike="noStrike" cap="none" normalizeH="0" baseline="0" dirty="0">
                <a:ln>
                  <a:noFill/>
                </a:ln>
                <a:solidFill>
                  <a:srgbClr val="FFC000"/>
                </a:solidFill>
                <a:effectLst/>
                <a:latin typeface="Arial" panose="020B0604020202020204" pitchFamily="34" charset="0"/>
              </a:rPr>
              <a:t>Lowest-rated cities (Surat, Vadodara) are business hubs, indicating a need for service improvement.</a:t>
            </a:r>
            <a:endParaRPr kumimoji="0" lang="en-US" altLang="en-US" sz="1600" i="0" u="none" strike="noStrike" cap="none" normalizeH="0" baseline="0" dirty="0">
              <a:ln>
                <a:noFill/>
              </a:ln>
              <a:solidFill>
                <a:srgbClr val="FFC000"/>
              </a:solidFill>
              <a:effectLst/>
              <a:latin typeface="Arial" panose="020B0604020202020204" pitchFamily="34" charset="0"/>
            </a:endParaRPr>
          </a:p>
        </p:txBody>
      </p:sp>
    </p:spTree>
    <p:extLst>
      <p:ext uri="{BB962C8B-B14F-4D97-AF65-F5344CB8AC3E}">
        <p14:creationId xmlns:p14="http://schemas.microsoft.com/office/powerpoint/2010/main" val="2403710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A66A09-90F3-7CED-718B-9E5BDF53D5DC}"/>
              </a:ext>
            </a:extLst>
          </p:cNvPr>
          <p:cNvSpPr txBox="1"/>
          <p:nvPr/>
        </p:nvSpPr>
        <p:spPr>
          <a:xfrm>
            <a:off x="1219479" y="310498"/>
            <a:ext cx="9753041" cy="523220"/>
          </a:xfrm>
          <a:prstGeom prst="rect">
            <a:avLst/>
          </a:prstGeom>
          <a:noFill/>
        </p:spPr>
        <p:txBody>
          <a:bodyPr wrap="square">
            <a:spAutoFit/>
          </a:bodyPr>
          <a:lstStyle>
            <a:defPPr>
              <a:defRPr lang="en-US"/>
            </a:defPPr>
            <a:lvl1pPr algn="ctr">
              <a:defRPr sz="2800">
                <a:solidFill>
                  <a:srgbClr val="FFC000"/>
                </a:solidFill>
                <a:latin typeface="Berlin Sans FB Demi" panose="020E0802020502020306" pitchFamily="34" charset="0"/>
                <a:cs typeface="Aharoni" panose="02010803020104030203" pitchFamily="2" charset="-79"/>
              </a:defRPr>
            </a:lvl1pPr>
          </a:lstStyle>
          <a:p>
            <a:r>
              <a:rPr lang="en-US" dirty="0"/>
              <a:t>Peak and Low Demand Months for Each City</a:t>
            </a:r>
            <a:endParaRPr lang="en-IN" dirty="0"/>
          </a:p>
        </p:txBody>
      </p:sp>
      <p:graphicFrame>
        <p:nvGraphicFramePr>
          <p:cNvPr id="2" name="Chart 1">
            <a:extLst>
              <a:ext uri="{FF2B5EF4-FFF2-40B4-BE49-F238E27FC236}">
                <a16:creationId xmlns:a16="http://schemas.microsoft.com/office/drawing/2014/main" id="{970B60DE-82D3-190E-91AF-4878F55AD7BD}"/>
              </a:ext>
            </a:extLst>
          </p:cNvPr>
          <p:cNvGraphicFramePr>
            <a:graphicFrameLocks/>
          </p:cNvGraphicFramePr>
          <p:nvPr>
            <p:extLst>
              <p:ext uri="{D42A27DB-BD31-4B8C-83A1-F6EECF244321}">
                <p14:modId xmlns:p14="http://schemas.microsoft.com/office/powerpoint/2010/main" val="3327895428"/>
              </p:ext>
            </p:extLst>
          </p:nvPr>
        </p:nvGraphicFramePr>
        <p:xfrm>
          <a:off x="346365" y="1036002"/>
          <a:ext cx="11406363" cy="4268759"/>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5ADB7F49-8746-3C28-0A25-DC0774161EA0}"/>
              </a:ext>
            </a:extLst>
          </p:cNvPr>
          <p:cNvSpPr txBox="1"/>
          <p:nvPr/>
        </p:nvSpPr>
        <p:spPr>
          <a:xfrm>
            <a:off x="346365" y="5681279"/>
            <a:ext cx="11003941" cy="769441"/>
          </a:xfrm>
          <a:prstGeom prst="rect">
            <a:avLst/>
          </a:prstGeom>
          <a:noFill/>
        </p:spPr>
        <p:txBody>
          <a:bodyPr wrap="square">
            <a:spAutoFit/>
          </a:bodyPr>
          <a:lstStyle/>
          <a:p>
            <a:pPr marL="285750" lvl="1" indent="-285750" defTabSz="914400" eaLnBrk="0" fontAlgn="base" hangingPunct="0">
              <a:spcBef>
                <a:spcPct val="0"/>
              </a:spcBef>
              <a:spcAft>
                <a:spcPts val="1200"/>
              </a:spcAft>
              <a:buFont typeface="Wingdings" panose="05000000000000000000" pitchFamily="2" charset="2"/>
              <a:buChar char="q"/>
            </a:pPr>
            <a:r>
              <a:rPr lang="en-US" altLang="en-US" b="1" dirty="0">
                <a:solidFill>
                  <a:srgbClr val="FFC000"/>
                </a:solidFill>
                <a:latin typeface="Arial" panose="020B0604020202020204" pitchFamily="34" charset="0"/>
              </a:rPr>
              <a:t> </a:t>
            </a:r>
            <a:r>
              <a:rPr lang="en-US" altLang="en-US" sz="1600" b="1" dirty="0">
                <a:solidFill>
                  <a:srgbClr val="FFC000"/>
                </a:solidFill>
                <a:latin typeface="Arial" panose="020B0604020202020204" pitchFamily="34" charset="0"/>
              </a:rPr>
              <a:t>Tourism cities peak in May-June due to vacations also in February.</a:t>
            </a:r>
          </a:p>
          <a:p>
            <a:pPr marL="285750" lvl="1" indent="-285750" defTabSz="914400" eaLnBrk="0" fontAlgn="base" hangingPunct="0">
              <a:spcBef>
                <a:spcPct val="0"/>
              </a:spcBef>
              <a:spcAft>
                <a:spcPts val="1200"/>
              </a:spcAft>
              <a:buFont typeface="Wingdings" panose="05000000000000000000" pitchFamily="2" charset="2"/>
              <a:buChar char="q"/>
            </a:pPr>
            <a:r>
              <a:rPr lang="en-US" altLang="en-US" sz="1600" b="1" dirty="0">
                <a:solidFill>
                  <a:srgbClr val="FFC000"/>
                </a:solidFill>
                <a:latin typeface="Arial" panose="020B0604020202020204" pitchFamily="34" charset="0"/>
              </a:rPr>
              <a:t> Business cities peak in February-April aligning with corporate travel needs.</a:t>
            </a:r>
          </a:p>
        </p:txBody>
      </p:sp>
    </p:spTree>
    <p:extLst>
      <p:ext uri="{BB962C8B-B14F-4D97-AF65-F5344CB8AC3E}">
        <p14:creationId xmlns:p14="http://schemas.microsoft.com/office/powerpoint/2010/main" val="2115885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A66A09-90F3-7CED-718B-9E5BDF53D5DC}"/>
              </a:ext>
            </a:extLst>
          </p:cNvPr>
          <p:cNvSpPr txBox="1"/>
          <p:nvPr/>
        </p:nvSpPr>
        <p:spPr>
          <a:xfrm>
            <a:off x="1219479" y="310498"/>
            <a:ext cx="9753041" cy="523220"/>
          </a:xfrm>
          <a:prstGeom prst="rect">
            <a:avLst/>
          </a:prstGeom>
          <a:noFill/>
        </p:spPr>
        <p:txBody>
          <a:bodyPr wrap="square">
            <a:spAutoFit/>
          </a:bodyPr>
          <a:lstStyle>
            <a:defPPr>
              <a:defRPr lang="en-US"/>
            </a:defPPr>
            <a:lvl1pPr algn="ctr">
              <a:defRPr sz="2800">
                <a:solidFill>
                  <a:srgbClr val="FFC000"/>
                </a:solidFill>
                <a:latin typeface="Berlin Sans FB Demi" panose="020E0802020502020306" pitchFamily="34" charset="0"/>
                <a:cs typeface="Aharoni" panose="02010803020104030203" pitchFamily="2" charset="-79"/>
              </a:defRPr>
            </a:lvl1pPr>
          </a:lstStyle>
          <a:p>
            <a:r>
              <a:rPr lang="en-US" dirty="0"/>
              <a:t>Overall Trend of Demand</a:t>
            </a:r>
            <a:endParaRPr lang="en-IN" dirty="0"/>
          </a:p>
        </p:txBody>
      </p:sp>
      <p:sp>
        <p:nvSpPr>
          <p:cNvPr id="8" name="TextBox 7">
            <a:extLst>
              <a:ext uri="{FF2B5EF4-FFF2-40B4-BE49-F238E27FC236}">
                <a16:creationId xmlns:a16="http://schemas.microsoft.com/office/drawing/2014/main" id="{BBC3F7F7-E592-912B-F192-58565DFC1712}"/>
              </a:ext>
            </a:extLst>
          </p:cNvPr>
          <p:cNvSpPr txBox="1"/>
          <p:nvPr/>
        </p:nvSpPr>
        <p:spPr>
          <a:xfrm>
            <a:off x="242047" y="5855004"/>
            <a:ext cx="9049871" cy="338554"/>
          </a:xfrm>
          <a:prstGeom prst="rect">
            <a:avLst/>
          </a:prstGeom>
          <a:noFill/>
        </p:spPr>
        <p:txBody>
          <a:bodyPr wrap="square">
            <a:spAutoFit/>
          </a:bodyPr>
          <a:lstStyle/>
          <a:p>
            <a:pPr marL="742950" lvl="1" indent="-285750" defTabSz="914400" eaLnBrk="0" fontAlgn="base" hangingPunct="0">
              <a:spcBef>
                <a:spcPct val="0"/>
              </a:spcBef>
              <a:spcAft>
                <a:spcPts val="1200"/>
              </a:spcAft>
              <a:buFont typeface="Wingdings" panose="05000000000000000000" pitchFamily="2" charset="2"/>
              <a:buChar char="q"/>
            </a:pPr>
            <a:r>
              <a:rPr lang="en-US" altLang="en-US" sz="1600" b="1" dirty="0">
                <a:solidFill>
                  <a:srgbClr val="FFC000"/>
                </a:solidFill>
                <a:latin typeface="Arial" panose="020B0604020202020204" pitchFamily="34" charset="0"/>
              </a:rPr>
              <a:t>February has the most demand month and June has low demand.  </a:t>
            </a:r>
          </a:p>
        </p:txBody>
      </p:sp>
      <p:graphicFrame>
        <p:nvGraphicFramePr>
          <p:cNvPr id="2" name="Chart 1">
            <a:extLst>
              <a:ext uri="{FF2B5EF4-FFF2-40B4-BE49-F238E27FC236}">
                <a16:creationId xmlns:a16="http://schemas.microsoft.com/office/drawing/2014/main" id="{8A309E92-A3DD-A803-3F8A-AB426B7753AE}"/>
              </a:ext>
            </a:extLst>
          </p:cNvPr>
          <p:cNvGraphicFramePr>
            <a:graphicFrameLocks/>
          </p:cNvGraphicFramePr>
          <p:nvPr>
            <p:extLst>
              <p:ext uri="{D42A27DB-BD31-4B8C-83A1-F6EECF244321}">
                <p14:modId xmlns:p14="http://schemas.microsoft.com/office/powerpoint/2010/main" val="3049641874"/>
              </p:ext>
            </p:extLst>
          </p:nvPr>
        </p:nvGraphicFramePr>
        <p:xfrm>
          <a:off x="932047" y="1473618"/>
          <a:ext cx="10336587" cy="39107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70530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A66A09-90F3-7CED-718B-9E5BDF53D5DC}"/>
              </a:ext>
            </a:extLst>
          </p:cNvPr>
          <p:cNvSpPr txBox="1"/>
          <p:nvPr/>
        </p:nvSpPr>
        <p:spPr>
          <a:xfrm>
            <a:off x="1219479" y="310498"/>
            <a:ext cx="9753041" cy="523220"/>
          </a:xfrm>
          <a:prstGeom prst="rect">
            <a:avLst/>
          </a:prstGeom>
          <a:noFill/>
        </p:spPr>
        <p:txBody>
          <a:bodyPr wrap="square">
            <a:spAutoFit/>
          </a:bodyPr>
          <a:lstStyle>
            <a:defPPr>
              <a:defRPr lang="en-US"/>
            </a:defPPr>
            <a:lvl1pPr algn="ctr">
              <a:defRPr sz="2800">
                <a:solidFill>
                  <a:srgbClr val="FFC000"/>
                </a:solidFill>
                <a:latin typeface="Berlin Sans FB Demi" panose="020E0802020502020306" pitchFamily="34" charset="0"/>
                <a:cs typeface="Aharoni" panose="02010803020104030203" pitchFamily="2" charset="-79"/>
              </a:defRPr>
            </a:lvl1pPr>
          </a:lstStyle>
          <a:p>
            <a:r>
              <a:rPr lang="en-US" dirty="0"/>
              <a:t>Weekend vs. Weekday Trip Demand</a:t>
            </a:r>
            <a:endParaRPr lang="en-IN" dirty="0"/>
          </a:p>
        </p:txBody>
      </p:sp>
      <p:graphicFrame>
        <p:nvGraphicFramePr>
          <p:cNvPr id="4" name="Chart 3">
            <a:extLst>
              <a:ext uri="{FF2B5EF4-FFF2-40B4-BE49-F238E27FC236}">
                <a16:creationId xmlns:a16="http://schemas.microsoft.com/office/drawing/2014/main" id="{16BBBEEA-42EE-BD89-D4FC-B53FB291B6A6}"/>
              </a:ext>
            </a:extLst>
          </p:cNvPr>
          <p:cNvGraphicFramePr>
            <a:graphicFrameLocks/>
          </p:cNvGraphicFramePr>
          <p:nvPr>
            <p:extLst>
              <p:ext uri="{D42A27DB-BD31-4B8C-83A1-F6EECF244321}">
                <p14:modId xmlns:p14="http://schemas.microsoft.com/office/powerpoint/2010/main" val="845611302"/>
              </p:ext>
            </p:extLst>
          </p:nvPr>
        </p:nvGraphicFramePr>
        <p:xfrm>
          <a:off x="526613" y="1165232"/>
          <a:ext cx="11346584" cy="3982103"/>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BBC3F7F7-E592-912B-F192-58565DFC1712}"/>
              </a:ext>
            </a:extLst>
          </p:cNvPr>
          <p:cNvSpPr txBox="1"/>
          <p:nvPr/>
        </p:nvSpPr>
        <p:spPr>
          <a:xfrm>
            <a:off x="215153" y="5692768"/>
            <a:ext cx="10367682" cy="738664"/>
          </a:xfrm>
          <a:prstGeom prst="rect">
            <a:avLst/>
          </a:prstGeom>
          <a:noFill/>
        </p:spPr>
        <p:txBody>
          <a:bodyPr wrap="square">
            <a:spAutoFit/>
          </a:bodyPr>
          <a:lstStyle/>
          <a:p>
            <a:pPr marL="742950" lvl="1" indent="-285750" defTabSz="914400" eaLnBrk="0" fontAlgn="base" hangingPunct="0">
              <a:spcBef>
                <a:spcPct val="0"/>
              </a:spcBef>
              <a:spcAft>
                <a:spcPts val="1200"/>
              </a:spcAft>
              <a:buFont typeface="Wingdings" panose="05000000000000000000" pitchFamily="2" charset="2"/>
              <a:buChar char="q"/>
            </a:pPr>
            <a:r>
              <a:rPr lang="en-US" altLang="en-US" sz="1600" b="1" dirty="0">
                <a:solidFill>
                  <a:srgbClr val="FFC000"/>
                </a:solidFill>
                <a:latin typeface="Arial" panose="020B0604020202020204" pitchFamily="34" charset="0"/>
              </a:rPr>
              <a:t> Weekend demand is higher in tourism cities.</a:t>
            </a:r>
          </a:p>
          <a:p>
            <a:pPr marL="742950" lvl="1" indent="-285750" defTabSz="914400" eaLnBrk="0" fontAlgn="base" hangingPunct="0">
              <a:spcBef>
                <a:spcPct val="0"/>
              </a:spcBef>
              <a:spcAft>
                <a:spcPts val="1200"/>
              </a:spcAft>
              <a:buFont typeface="Wingdings" panose="05000000000000000000" pitchFamily="2" charset="2"/>
              <a:buChar char="q"/>
            </a:pPr>
            <a:r>
              <a:rPr lang="en-US" altLang="en-US" sz="1600" b="1" dirty="0">
                <a:solidFill>
                  <a:srgbClr val="FFC000"/>
                </a:solidFill>
                <a:latin typeface="Arial" panose="020B0604020202020204" pitchFamily="34" charset="0"/>
              </a:rPr>
              <a:t> Business cities see more weekday trips.</a:t>
            </a:r>
          </a:p>
        </p:txBody>
      </p:sp>
    </p:spTree>
    <p:extLst>
      <p:ext uri="{BB962C8B-B14F-4D97-AF65-F5344CB8AC3E}">
        <p14:creationId xmlns:p14="http://schemas.microsoft.com/office/powerpoint/2010/main" val="2090179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A66A09-90F3-7CED-718B-9E5BDF53D5DC}"/>
              </a:ext>
            </a:extLst>
          </p:cNvPr>
          <p:cNvSpPr txBox="1"/>
          <p:nvPr/>
        </p:nvSpPr>
        <p:spPr>
          <a:xfrm>
            <a:off x="1219479" y="310498"/>
            <a:ext cx="9753041" cy="523220"/>
          </a:xfrm>
          <a:prstGeom prst="rect">
            <a:avLst/>
          </a:prstGeom>
          <a:noFill/>
        </p:spPr>
        <p:txBody>
          <a:bodyPr wrap="square">
            <a:spAutoFit/>
          </a:bodyPr>
          <a:lstStyle>
            <a:defPPr>
              <a:defRPr lang="en-US"/>
            </a:defPPr>
            <a:lvl1pPr algn="ctr">
              <a:defRPr sz="2800">
                <a:solidFill>
                  <a:srgbClr val="FFC000"/>
                </a:solidFill>
                <a:latin typeface="Berlin Sans FB Demi" panose="020E0802020502020306" pitchFamily="34" charset="0"/>
                <a:cs typeface="Aharoni" panose="02010803020104030203" pitchFamily="2" charset="-79"/>
              </a:defRPr>
            </a:lvl1pPr>
          </a:lstStyle>
          <a:p>
            <a:r>
              <a:rPr lang="en-US" dirty="0"/>
              <a:t>Repeat Passenger Frequency and City Contribution Analysis </a:t>
            </a:r>
            <a:endParaRPr lang="en-IN" dirty="0"/>
          </a:p>
        </p:txBody>
      </p:sp>
      <p:graphicFrame>
        <p:nvGraphicFramePr>
          <p:cNvPr id="9" name="Object 8">
            <a:extLst>
              <a:ext uri="{FF2B5EF4-FFF2-40B4-BE49-F238E27FC236}">
                <a16:creationId xmlns:a16="http://schemas.microsoft.com/office/drawing/2014/main" id="{75FA164C-5054-E199-8784-CF6F3FBBDE0A}"/>
              </a:ext>
            </a:extLst>
          </p:cNvPr>
          <p:cNvGraphicFramePr>
            <a:graphicFrameLocks noChangeAspect="1"/>
          </p:cNvGraphicFramePr>
          <p:nvPr>
            <p:extLst>
              <p:ext uri="{D42A27DB-BD31-4B8C-83A1-F6EECF244321}">
                <p14:modId xmlns:p14="http://schemas.microsoft.com/office/powerpoint/2010/main" val="4018986189"/>
              </p:ext>
            </p:extLst>
          </p:nvPr>
        </p:nvGraphicFramePr>
        <p:xfrm>
          <a:off x="399741" y="1237130"/>
          <a:ext cx="11392518" cy="3919998"/>
        </p:xfrm>
        <a:graphic>
          <a:graphicData uri="http://schemas.openxmlformats.org/presentationml/2006/ole">
            <mc:AlternateContent xmlns:mc="http://schemas.openxmlformats.org/markup-compatibility/2006">
              <mc:Choice xmlns:v="urn:schemas-microsoft-com:vml" Requires="v">
                <p:oleObj name="Worksheet" r:id="rId2" imgW="9496248" imgH="2295381" progId="Excel.Sheet.12">
                  <p:embed/>
                </p:oleObj>
              </mc:Choice>
              <mc:Fallback>
                <p:oleObj name="Worksheet" r:id="rId2" imgW="9496248" imgH="2295381" progId="Excel.Sheet.12">
                  <p:embed/>
                  <p:pic>
                    <p:nvPicPr>
                      <p:cNvPr id="0" name=""/>
                      <p:cNvPicPr/>
                      <p:nvPr/>
                    </p:nvPicPr>
                    <p:blipFill>
                      <a:blip r:embed="rId3"/>
                      <a:stretch>
                        <a:fillRect/>
                      </a:stretch>
                    </p:blipFill>
                    <p:spPr>
                      <a:xfrm>
                        <a:off x="399741" y="1237130"/>
                        <a:ext cx="11392518" cy="3919998"/>
                      </a:xfrm>
                      <a:prstGeom prst="rect">
                        <a:avLst/>
                      </a:prstGeom>
                    </p:spPr>
                  </p:pic>
                </p:oleObj>
              </mc:Fallback>
            </mc:AlternateContent>
          </a:graphicData>
        </a:graphic>
      </p:graphicFrame>
      <p:sp>
        <p:nvSpPr>
          <p:cNvPr id="13" name="TextBox 12">
            <a:extLst>
              <a:ext uri="{FF2B5EF4-FFF2-40B4-BE49-F238E27FC236}">
                <a16:creationId xmlns:a16="http://schemas.microsoft.com/office/drawing/2014/main" id="{DF76F44A-BEE5-7912-4F79-0A5B0F978E03}"/>
              </a:ext>
            </a:extLst>
          </p:cNvPr>
          <p:cNvSpPr txBox="1"/>
          <p:nvPr/>
        </p:nvSpPr>
        <p:spPr>
          <a:xfrm>
            <a:off x="0" y="5558733"/>
            <a:ext cx="12175958" cy="1015663"/>
          </a:xfrm>
          <a:prstGeom prst="rect">
            <a:avLst/>
          </a:prstGeom>
          <a:noFill/>
        </p:spPr>
        <p:txBody>
          <a:bodyPr wrap="square">
            <a:spAutoFit/>
          </a:bodyPr>
          <a:lstStyle/>
          <a:p>
            <a:pPr marL="742950" lvl="1" indent="-285750" defTabSz="914400" eaLnBrk="0" fontAlgn="base" hangingPunct="0">
              <a:spcBef>
                <a:spcPct val="0"/>
              </a:spcBef>
              <a:spcAft>
                <a:spcPts val="1200"/>
              </a:spcAft>
              <a:buFont typeface="Wingdings" panose="05000000000000000000" pitchFamily="2" charset="2"/>
              <a:buChar char="q"/>
            </a:pPr>
            <a:r>
              <a:rPr lang="en-US" altLang="en-US" sz="1600" b="1" dirty="0">
                <a:solidFill>
                  <a:srgbClr val="FFC000"/>
                </a:solidFill>
                <a:latin typeface="Arial" panose="020B0604020202020204" pitchFamily="34" charset="0"/>
              </a:rPr>
              <a:t> Tourism cities have a higher frequency of low-trip repeat passengers (2-4 trips per person), indicating short-term stays.</a:t>
            </a:r>
          </a:p>
          <a:p>
            <a:pPr marL="742950" lvl="1" indent="-285750" defTabSz="914400" eaLnBrk="0" fontAlgn="base" hangingPunct="0">
              <a:spcBef>
                <a:spcPct val="0"/>
              </a:spcBef>
              <a:spcAft>
                <a:spcPts val="1200"/>
              </a:spcAft>
              <a:buFont typeface="Wingdings" panose="05000000000000000000" pitchFamily="2" charset="2"/>
              <a:buChar char="q"/>
            </a:pPr>
            <a:r>
              <a:rPr lang="en-US" altLang="en-US" sz="1600" b="1" dirty="0">
                <a:solidFill>
                  <a:srgbClr val="FFC000"/>
                </a:solidFill>
                <a:latin typeface="Arial" panose="020B0604020202020204" pitchFamily="34" charset="0"/>
              </a:rPr>
              <a:t> Business hubs have a higher number of repeat passengers making frequent trips.</a:t>
            </a:r>
          </a:p>
        </p:txBody>
      </p:sp>
    </p:spTree>
    <p:extLst>
      <p:ext uri="{BB962C8B-B14F-4D97-AF65-F5344CB8AC3E}">
        <p14:creationId xmlns:p14="http://schemas.microsoft.com/office/powerpoint/2010/main" val="821838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A66A09-90F3-7CED-718B-9E5BDF53D5DC}"/>
              </a:ext>
            </a:extLst>
          </p:cNvPr>
          <p:cNvSpPr txBox="1"/>
          <p:nvPr/>
        </p:nvSpPr>
        <p:spPr>
          <a:xfrm>
            <a:off x="1219479" y="310498"/>
            <a:ext cx="9753041" cy="523220"/>
          </a:xfrm>
          <a:prstGeom prst="rect">
            <a:avLst/>
          </a:prstGeom>
          <a:noFill/>
        </p:spPr>
        <p:txBody>
          <a:bodyPr wrap="square">
            <a:spAutoFit/>
          </a:bodyPr>
          <a:lstStyle>
            <a:defPPr>
              <a:defRPr lang="en-US"/>
            </a:defPPr>
            <a:lvl1pPr algn="ctr">
              <a:defRPr sz="2800">
                <a:solidFill>
                  <a:srgbClr val="FFC000"/>
                </a:solidFill>
                <a:latin typeface="Berlin Sans FB Demi" panose="020E0802020502020306" pitchFamily="34" charset="0"/>
                <a:cs typeface="Aharoni" panose="02010803020104030203" pitchFamily="2" charset="-79"/>
              </a:defRPr>
            </a:lvl1pPr>
          </a:lstStyle>
          <a:p>
            <a:r>
              <a:rPr lang="en-US" dirty="0"/>
              <a:t>Monthly Target Achievement Analysis for Key Metrics </a:t>
            </a:r>
            <a:endParaRPr lang="en-IN" dirty="0"/>
          </a:p>
        </p:txBody>
      </p:sp>
      <p:graphicFrame>
        <p:nvGraphicFramePr>
          <p:cNvPr id="10" name="Object 9">
            <a:extLst>
              <a:ext uri="{FF2B5EF4-FFF2-40B4-BE49-F238E27FC236}">
                <a16:creationId xmlns:a16="http://schemas.microsoft.com/office/drawing/2014/main" id="{955EFC66-45BB-C546-0DB4-DADB916D83F1}"/>
              </a:ext>
            </a:extLst>
          </p:cNvPr>
          <p:cNvGraphicFramePr>
            <a:graphicFrameLocks noChangeAspect="1"/>
          </p:cNvGraphicFramePr>
          <p:nvPr>
            <p:extLst>
              <p:ext uri="{D42A27DB-BD31-4B8C-83A1-F6EECF244321}">
                <p14:modId xmlns:p14="http://schemas.microsoft.com/office/powerpoint/2010/main" val="238124713"/>
              </p:ext>
            </p:extLst>
          </p:nvPr>
        </p:nvGraphicFramePr>
        <p:xfrm>
          <a:off x="361767" y="2083785"/>
          <a:ext cx="7627202" cy="3991029"/>
        </p:xfrm>
        <a:graphic>
          <a:graphicData uri="http://schemas.openxmlformats.org/presentationml/2006/ole">
            <mc:AlternateContent xmlns:mc="http://schemas.openxmlformats.org/markup-compatibility/2006">
              <mc:Choice xmlns:v="urn:schemas-microsoft-com:vml" Requires="v">
                <p:oleObj name="Worksheet" r:id="rId2" imgW="7619844" imgH="2105110" progId="Excel.Sheet.12">
                  <p:embed/>
                </p:oleObj>
              </mc:Choice>
              <mc:Fallback>
                <p:oleObj name="Worksheet" r:id="rId2" imgW="7619844" imgH="2105110" progId="Excel.Sheet.12">
                  <p:embed/>
                  <p:pic>
                    <p:nvPicPr>
                      <p:cNvPr id="0" name=""/>
                      <p:cNvPicPr/>
                      <p:nvPr/>
                    </p:nvPicPr>
                    <p:blipFill>
                      <a:blip r:embed="rId3"/>
                      <a:stretch>
                        <a:fillRect/>
                      </a:stretch>
                    </p:blipFill>
                    <p:spPr>
                      <a:xfrm>
                        <a:off x="361767" y="2083785"/>
                        <a:ext cx="7627202" cy="3991029"/>
                      </a:xfrm>
                      <a:prstGeom prst="rect">
                        <a:avLst/>
                      </a:prstGeom>
                    </p:spPr>
                  </p:pic>
                </p:oleObj>
              </mc:Fallback>
            </mc:AlternateContent>
          </a:graphicData>
        </a:graphic>
      </p:graphicFrame>
      <p:sp>
        <p:nvSpPr>
          <p:cNvPr id="13" name="TextBox 12">
            <a:extLst>
              <a:ext uri="{FF2B5EF4-FFF2-40B4-BE49-F238E27FC236}">
                <a16:creationId xmlns:a16="http://schemas.microsoft.com/office/drawing/2014/main" id="{0DFA0218-77AC-347B-1BDE-0A89EFBDBFF9}"/>
              </a:ext>
            </a:extLst>
          </p:cNvPr>
          <p:cNvSpPr txBox="1"/>
          <p:nvPr/>
        </p:nvSpPr>
        <p:spPr>
          <a:xfrm>
            <a:off x="361767" y="1510429"/>
            <a:ext cx="7627202" cy="369332"/>
          </a:xfrm>
          <a:prstGeom prst="rect">
            <a:avLst/>
          </a:prstGeom>
          <a:noFill/>
        </p:spPr>
        <p:txBody>
          <a:bodyPr wrap="square">
            <a:spAutoFit/>
          </a:bodyPr>
          <a:lstStyle/>
          <a:p>
            <a:pPr algn="ctr"/>
            <a:r>
              <a:rPr lang="en-US" b="1" dirty="0">
                <a:solidFill>
                  <a:srgbClr val="FFC000"/>
                </a:solidFill>
              </a:rPr>
              <a:t>Monthly performance against targets for Total trips difference in %</a:t>
            </a:r>
            <a:endParaRPr lang="en-IN" b="1" dirty="0">
              <a:solidFill>
                <a:srgbClr val="FFC000"/>
              </a:solidFill>
            </a:endParaRPr>
          </a:p>
        </p:txBody>
      </p:sp>
      <p:sp>
        <p:nvSpPr>
          <p:cNvPr id="19" name="TextBox 18">
            <a:extLst>
              <a:ext uri="{FF2B5EF4-FFF2-40B4-BE49-F238E27FC236}">
                <a16:creationId xmlns:a16="http://schemas.microsoft.com/office/drawing/2014/main" id="{D66B4EE4-7F15-A25E-EB01-9C590A747D14}"/>
              </a:ext>
            </a:extLst>
          </p:cNvPr>
          <p:cNvSpPr txBox="1"/>
          <p:nvPr/>
        </p:nvSpPr>
        <p:spPr>
          <a:xfrm>
            <a:off x="8366195" y="2556472"/>
            <a:ext cx="3689684" cy="3323987"/>
          </a:xfrm>
          <a:prstGeom prst="rect">
            <a:avLst/>
          </a:prstGeom>
          <a:noFill/>
        </p:spPr>
        <p:txBody>
          <a:bodyPr wrap="square">
            <a:spAutoFit/>
          </a:bodyPr>
          <a:lstStyle>
            <a:defPPr>
              <a:defRPr lang="en-US"/>
            </a:defPPr>
            <a:lvl2pPr marL="742950" lvl="1" indent="-285750" defTabSz="914400" eaLnBrk="0" fontAlgn="base" hangingPunct="0">
              <a:spcBef>
                <a:spcPct val="0"/>
              </a:spcBef>
              <a:spcAft>
                <a:spcPts val="1200"/>
              </a:spcAft>
              <a:buFont typeface="Wingdings" panose="05000000000000000000" pitchFamily="2" charset="2"/>
              <a:buChar char="q"/>
              <a:defRPr sz="1600" b="1">
                <a:solidFill>
                  <a:srgbClr val="FFC000"/>
                </a:solidFill>
                <a:latin typeface="Arial" panose="020B0604020202020204" pitchFamily="34" charset="0"/>
              </a:defRPr>
            </a:lvl2pPr>
          </a:lstStyle>
          <a:p>
            <a:pPr marL="285750" indent="-285750">
              <a:spcAft>
                <a:spcPts val="1200"/>
              </a:spcAft>
              <a:buFont typeface="Wingdings" panose="05000000000000000000" pitchFamily="2" charset="2"/>
              <a:buChar char="q"/>
            </a:pPr>
            <a:r>
              <a:rPr lang="en-US" sz="1600" b="1" dirty="0">
                <a:solidFill>
                  <a:srgbClr val="FFC000"/>
                </a:solidFill>
              </a:rPr>
              <a:t>Most cities underperformed, with Surat, Lucknow, and Vadodara missing targets by over -60%.</a:t>
            </a:r>
          </a:p>
          <a:p>
            <a:pPr marL="285750" indent="-285750">
              <a:spcAft>
                <a:spcPts val="1200"/>
              </a:spcAft>
              <a:buFont typeface="Wingdings" panose="05000000000000000000" pitchFamily="2" charset="2"/>
              <a:buChar char="q"/>
            </a:pPr>
            <a:r>
              <a:rPr lang="en-US" sz="1600" b="1" dirty="0">
                <a:solidFill>
                  <a:srgbClr val="FFC000"/>
                </a:solidFill>
              </a:rPr>
              <a:t>Mysore was the only city exceeding trip targets in January-March.</a:t>
            </a:r>
          </a:p>
          <a:p>
            <a:pPr marL="285750" indent="-285750">
              <a:spcAft>
                <a:spcPts val="1200"/>
              </a:spcAft>
              <a:buFont typeface="Wingdings" panose="05000000000000000000" pitchFamily="2" charset="2"/>
              <a:buChar char="q"/>
            </a:pPr>
            <a:r>
              <a:rPr lang="en-US" sz="1600" b="1" dirty="0">
                <a:solidFill>
                  <a:srgbClr val="FFC000"/>
                </a:solidFill>
              </a:rPr>
              <a:t>Jaipur performed better than others but struggled in March (-28.79%).</a:t>
            </a:r>
          </a:p>
          <a:p>
            <a:pPr marL="285750" indent="-285750">
              <a:spcAft>
                <a:spcPts val="1200"/>
              </a:spcAft>
              <a:buFont typeface="Wingdings" panose="05000000000000000000" pitchFamily="2" charset="2"/>
              <a:buChar char="q"/>
            </a:pPr>
            <a:r>
              <a:rPr lang="en-US" sz="1600" b="1" dirty="0">
                <a:solidFill>
                  <a:srgbClr val="FFC000"/>
                </a:solidFill>
              </a:rPr>
              <a:t>June was the worst month across all cities.</a:t>
            </a:r>
          </a:p>
        </p:txBody>
      </p:sp>
    </p:spTree>
    <p:extLst>
      <p:ext uri="{BB962C8B-B14F-4D97-AF65-F5344CB8AC3E}">
        <p14:creationId xmlns:p14="http://schemas.microsoft.com/office/powerpoint/2010/main" val="1606004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0DFA0218-77AC-347B-1BDE-0A89EFBDBFF9}"/>
              </a:ext>
            </a:extLst>
          </p:cNvPr>
          <p:cNvSpPr txBox="1"/>
          <p:nvPr/>
        </p:nvSpPr>
        <p:spPr>
          <a:xfrm>
            <a:off x="1460166" y="633157"/>
            <a:ext cx="9364170" cy="400110"/>
          </a:xfrm>
          <a:prstGeom prst="rect">
            <a:avLst/>
          </a:prstGeom>
          <a:noFill/>
        </p:spPr>
        <p:txBody>
          <a:bodyPr wrap="square">
            <a:spAutoFit/>
          </a:bodyPr>
          <a:lstStyle/>
          <a:p>
            <a:pPr algn="ctr"/>
            <a:r>
              <a:rPr lang="en-US" sz="2000" b="1" dirty="0">
                <a:solidFill>
                  <a:srgbClr val="FFC000"/>
                </a:solidFill>
              </a:rPr>
              <a:t>Monthly performance against targets for Avg. passenger ratings (in %)</a:t>
            </a:r>
            <a:endParaRPr lang="en-IN" sz="2000" b="1" dirty="0">
              <a:solidFill>
                <a:srgbClr val="FFC000"/>
              </a:solidFill>
            </a:endParaRPr>
          </a:p>
        </p:txBody>
      </p:sp>
      <p:graphicFrame>
        <p:nvGraphicFramePr>
          <p:cNvPr id="3" name="Table 2">
            <a:extLst>
              <a:ext uri="{FF2B5EF4-FFF2-40B4-BE49-F238E27FC236}">
                <a16:creationId xmlns:a16="http://schemas.microsoft.com/office/drawing/2014/main" id="{CF4762D2-05F7-8AE9-57A5-1CD72FFDC951}"/>
              </a:ext>
            </a:extLst>
          </p:cNvPr>
          <p:cNvGraphicFramePr>
            <a:graphicFrameLocks noGrp="1"/>
          </p:cNvGraphicFramePr>
          <p:nvPr>
            <p:extLst>
              <p:ext uri="{D42A27DB-BD31-4B8C-83A1-F6EECF244321}">
                <p14:modId xmlns:p14="http://schemas.microsoft.com/office/powerpoint/2010/main" val="1265602296"/>
              </p:ext>
            </p:extLst>
          </p:nvPr>
        </p:nvGraphicFramePr>
        <p:xfrm>
          <a:off x="591682" y="1496928"/>
          <a:ext cx="11008635" cy="3492170"/>
        </p:xfrm>
        <a:graphic>
          <a:graphicData uri="http://schemas.openxmlformats.org/drawingml/2006/table">
            <a:tbl>
              <a:tblPr/>
              <a:tblGrid>
                <a:gridCol w="1807494">
                  <a:extLst>
                    <a:ext uri="{9D8B030D-6E8A-4147-A177-3AD203B41FA5}">
                      <a16:colId xmlns:a16="http://schemas.microsoft.com/office/drawing/2014/main" val="3078711908"/>
                    </a:ext>
                  </a:extLst>
                </a:gridCol>
                <a:gridCol w="1480153">
                  <a:extLst>
                    <a:ext uri="{9D8B030D-6E8A-4147-A177-3AD203B41FA5}">
                      <a16:colId xmlns:a16="http://schemas.microsoft.com/office/drawing/2014/main" val="482179624"/>
                    </a:ext>
                  </a:extLst>
                </a:gridCol>
                <a:gridCol w="1650940">
                  <a:extLst>
                    <a:ext uri="{9D8B030D-6E8A-4147-A177-3AD203B41FA5}">
                      <a16:colId xmlns:a16="http://schemas.microsoft.com/office/drawing/2014/main" val="3082509673"/>
                    </a:ext>
                  </a:extLst>
                </a:gridCol>
                <a:gridCol w="1679404">
                  <a:extLst>
                    <a:ext uri="{9D8B030D-6E8A-4147-A177-3AD203B41FA5}">
                      <a16:colId xmlns:a16="http://schemas.microsoft.com/office/drawing/2014/main" val="309924861"/>
                    </a:ext>
                  </a:extLst>
                </a:gridCol>
                <a:gridCol w="1569104">
                  <a:extLst>
                    <a:ext uri="{9D8B030D-6E8A-4147-A177-3AD203B41FA5}">
                      <a16:colId xmlns:a16="http://schemas.microsoft.com/office/drawing/2014/main" val="1367460978"/>
                    </a:ext>
                  </a:extLst>
                </a:gridCol>
                <a:gridCol w="1551313">
                  <a:extLst>
                    <a:ext uri="{9D8B030D-6E8A-4147-A177-3AD203B41FA5}">
                      <a16:colId xmlns:a16="http://schemas.microsoft.com/office/drawing/2014/main" val="3591017170"/>
                    </a:ext>
                  </a:extLst>
                </a:gridCol>
                <a:gridCol w="1270227">
                  <a:extLst>
                    <a:ext uri="{9D8B030D-6E8A-4147-A177-3AD203B41FA5}">
                      <a16:colId xmlns:a16="http://schemas.microsoft.com/office/drawing/2014/main" val="1490007466"/>
                    </a:ext>
                  </a:extLst>
                </a:gridCol>
              </a:tblGrid>
              <a:tr h="317470">
                <a:tc>
                  <a:txBody>
                    <a:bodyPr/>
                    <a:lstStyle/>
                    <a:p>
                      <a:pPr algn="ctr" fontAlgn="b"/>
                      <a:r>
                        <a:rPr lang="en-IN" sz="1600" b="1" i="0" u="none" strike="noStrike">
                          <a:solidFill>
                            <a:srgbClr val="FFC000"/>
                          </a:solidFill>
                          <a:effectLst/>
                          <a:latin typeface="Aptos Narrow" panose="020B0004020202020204" pitchFamily="34" charset="0"/>
                        </a:rPr>
                        <a:t>City name</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ctr" fontAlgn="b"/>
                      <a:r>
                        <a:rPr lang="en-IN" sz="1600" b="1" i="0" u="none" strike="noStrike">
                          <a:solidFill>
                            <a:srgbClr val="FFC000"/>
                          </a:solidFill>
                          <a:effectLst/>
                          <a:latin typeface="Aptos Narrow" panose="020B0004020202020204" pitchFamily="34" charset="0"/>
                        </a:rPr>
                        <a:t>January</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ctr" fontAlgn="b"/>
                      <a:r>
                        <a:rPr lang="en-IN" sz="1600" b="1" i="0" u="none" strike="noStrike">
                          <a:solidFill>
                            <a:srgbClr val="FFC000"/>
                          </a:solidFill>
                          <a:effectLst/>
                          <a:latin typeface="Aptos Narrow" panose="020B0004020202020204" pitchFamily="34" charset="0"/>
                        </a:rPr>
                        <a:t>February</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ctr" fontAlgn="b"/>
                      <a:r>
                        <a:rPr lang="en-IN" sz="1600" b="1" i="0" u="none" strike="noStrike">
                          <a:solidFill>
                            <a:srgbClr val="FFC000"/>
                          </a:solidFill>
                          <a:effectLst/>
                          <a:latin typeface="Aptos Narrow" panose="020B0004020202020204" pitchFamily="34" charset="0"/>
                        </a:rPr>
                        <a:t>March</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ctr" fontAlgn="b"/>
                      <a:r>
                        <a:rPr lang="en-IN" sz="1600" b="1" i="0" u="none" strike="noStrike">
                          <a:solidFill>
                            <a:srgbClr val="FFC000"/>
                          </a:solidFill>
                          <a:effectLst/>
                          <a:latin typeface="Aptos Narrow" panose="020B0004020202020204" pitchFamily="34" charset="0"/>
                        </a:rPr>
                        <a:t>April</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ctr" fontAlgn="b"/>
                      <a:r>
                        <a:rPr lang="en-IN" sz="1600" b="1" i="0" u="none" strike="noStrike">
                          <a:solidFill>
                            <a:srgbClr val="FFC000"/>
                          </a:solidFill>
                          <a:effectLst/>
                          <a:latin typeface="Aptos Narrow" panose="020B0004020202020204" pitchFamily="34" charset="0"/>
                        </a:rPr>
                        <a:t>May</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ctr" fontAlgn="b"/>
                      <a:r>
                        <a:rPr lang="en-IN" sz="1600" b="1" i="0" u="none" strike="noStrike">
                          <a:solidFill>
                            <a:srgbClr val="FFC000"/>
                          </a:solidFill>
                          <a:effectLst/>
                          <a:latin typeface="Aptos Narrow" panose="020B0004020202020204" pitchFamily="34" charset="0"/>
                        </a:rPr>
                        <a:t>June</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extLst>
                  <a:ext uri="{0D108BD9-81ED-4DB2-BD59-A6C34878D82A}">
                    <a16:rowId xmlns:a16="http://schemas.microsoft.com/office/drawing/2014/main" val="441465888"/>
                  </a:ext>
                </a:extLst>
              </a:tr>
              <a:tr h="317470">
                <a:tc>
                  <a:txBody>
                    <a:bodyPr/>
                    <a:lstStyle/>
                    <a:p>
                      <a:pPr algn="l" fontAlgn="b"/>
                      <a:r>
                        <a:rPr lang="en-IN" sz="1600" b="1" i="0" u="none" strike="noStrike" dirty="0">
                          <a:solidFill>
                            <a:srgbClr val="FFC000"/>
                          </a:solidFill>
                          <a:effectLst/>
                          <a:latin typeface="Aptos Narrow" panose="020B0004020202020204" pitchFamily="34" charset="0"/>
                        </a:rPr>
                        <a:t>Chandigarh</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0.85</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CCDD82"/>
                    </a:solidFill>
                  </a:tcPr>
                </a:tc>
                <a:tc>
                  <a:txBody>
                    <a:bodyPr/>
                    <a:lstStyle/>
                    <a:p>
                      <a:pPr algn="r" fontAlgn="b"/>
                      <a:r>
                        <a:rPr lang="en-IN" sz="1600" b="0" i="0" u="none" strike="noStrike">
                          <a:solidFill>
                            <a:srgbClr val="000000"/>
                          </a:solidFill>
                          <a:effectLst/>
                          <a:latin typeface="Aptos Narrow" panose="020B0004020202020204" pitchFamily="34" charset="0"/>
                        </a:rPr>
                        <a:t>0.34</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D8E082"/>
                    </a:solidFill>
                  </a:tcPr>
                </a:tc>
                <a:tc>
                  <a:txBody>
                    <a:bodyPr/>
                    <a:lstStyle/>
                    <a:p>
                      <a:pPr algn="r" fontAlgn="b"/>
                      <a:r>
                        <a:rPr lang="en-IN" sz="1600" b="0" i="0" u="none" strike="noStrike">
                          <a:solidFill>
                            <a:srgbClr val="000000"/>
                          </a:solidFill>
                          <a:effectLst/>
                          <a:latin typeface="Aptos Narrow" panose="020B0004020202020204" pitchFamily="34" charset="0"/>
                        </a:rPr>
                        <a:t>-0.06</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E2E383"/>
                    </a:solidFill>
                  </a:tcPr>
                </a:tc>
                <a:tc>
                  <a:txBody>
                    <a:bodyPr/>
                    <a:lstStyle/>
                    <a:p>
                      <a:pPr algn="r" fontAlgn="b"/>
                      <a:r>
                        <a:rPr lang="en-IN" sz="1600" b="0" i="0" u="none" strike="noStrike">
                          <a:solidFill>
                            <a:srgbClr val="000000"/>
                          </a:solidFill>
                          <a:effectLst/>
                          <a:latin typeface="Aptos Narrow" panose="020B0004020202020204" pitchFamily="34" charset="0"/>
                        </a:rPr>
                        <a:t>-0.69</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0E784"/>
                    </a:solidFill>
                  </a:tcPr>
                </a:tc>
                <a:tc>
                  <a:txBody>
                    <a:bodyPr/>
                    <a:lstStyle/>
                    <a:p>
                      <a:pPr algn="r" fontAlgn="b"/>
                      <a:r>
                        <a:rPr lang="en-IN" sz="1600" b="0" i="0" u="none" strike="noStrike">
                          <a:solidFill>
                            <a:srgbClr val="000000"/>
                          </a:solidFill>
                          <a:effectLst/>
                          <a:latin typeface="Aptos Narrow" panose="020B0004020202020204" pitchFamily="34" charset="0"/>
                        </a:rPr>
                        <a:t>-1.12</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BEA84"/>
                    </a:solidFill>
                  </a:tcPr>
                </a:tc>
                <a:tc>
                  <a:txBody>
                    <a:bodyPr/>
                    <a:lstStyle/>
                    <a:p>
                      <a:pPr algn="r" fontAlgn="b"/>
                      <a:r>
                        <a:rPr lang="en-IN" sz="1600" b="0" i="0" u="none" strike="noStrike">
                          <a:solidFill>
                            <a:srgbClr val="000000"/>
                          </a:solidFill>
                          <a:effectLst/>
                          <a:latin typeface="Aptos Narrow" panose="020B0004020202020204" pitchFamily="34" charset="0"/>
                        </a:rPr>
                        <a:t>-1.33</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EEA83"/>
                    </a:solidFill>
                  </a:tcPr>
                </a:tc>
                <a:extLst>
                  <a:ext uri="{0D108BD9-81ED-4DB2-BD59-A6C34878D82A}">
                    <a16:rowId xmlns:a16="http://schemas.microsoft.com/office/drawing/2014/main" val="2909828360"/>
                  </a:ext>
                </a:extLst>
              </a:tr>
              <a:tr h="317470">
                <a:tc>
                  <a:txBody>
                    <a:bodyPr/>
                    <a:lstStyle/>
                    <a:p>
                      <a:pPr algn="l" fontAlgn="b"/>
                      <a:r>
                        <a:rPr lang="en-IN" sz="1600" b="1" i="0" u="none" strike="noStrike" dirty="0">
                          <a:solidFill>
                            <a:srgbClr val="FFC000"/>
                          </a:solidFill>
                          <a:effectLst/>
                          <a:latin typeface="Aptos Narrow" panose="020B0004020202020204" pitchFamily="34" charset="0"/>
                        </a:rPr>
                        <a:t>Coimbatore</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-3.23</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DD780"/>
                    </a:solidFill>
                  </a:tcPr>
                </a:tc>
                <a:tc>
                  <a:txBody>
                    <a:bodyPr/>
                    <a:lstStyle/>
                    <a:p>
                      <a:pPr algn="r" fontAlgn="b"/>
                      <a:r>
                        <a:rPr lang="en-IN" sz="1600" b="0" i="0" u="none" strike="noStrike">
                          <a:solidFill>
                            <a:srgbClr val="000000"/>
                          </a:solidFill>
                          <a:effectLst/>
                          <a:latin typeface="Aptos Narrow" panose="020B0004020202020204" pitchFamily="34" charset="0"/>
                        </a:rPr>
                        <a:t>-3.61</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DD37F"/>
                    </a:solidFill>
                  </a:tcPr>
                </a:tc>
                <a:tc>
                  <a:txBody>
                    <a:bodyPr/>
                    <a:lstStyle/>
                    <a:p>
                      <a:pPr algn="r" fontAlgn="b"/>
                      <a:r>
                        <a:rPr lang="en-IN" sz="1600" b="0" i="0" u="none" strike="noStrike">
                          <a:solidFill>
                            <a:srgbClr val="000000"/>
                          </a:solidFill>
                          <a:effectLst/>
                          <a:latin typeface="Aptos Narrow" panose="020B0004020202020204" pitchFamily="34" charset="0"/>
                        </a:rPr>
                        <a:t>-4.16</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DCE7E"/>
                    </a:solidFill>
                  </a:tcPr>
                </a:tc>
                <a:tc>
                  <a:txBody>
                    <a:bodyPr/>
                    <a:lstStyle/>
                    <a:p>
                      <a:pPr algn="r" fontAlgn="b"/>
                      <a:r>
                        <a:rPr lang="en-IN" sz="1600" b="0" i="0" u="none" strike="noStrike">
                          <a:solidFill>
                            <a:srgbClr val="000000"/>
                          </a:solidFill>
                          <a:effectLst/>
                          <a:latin typeface="Aptos Narrow" panose="020B0004020202020204" pitchFamily="34" charset="0"/>
                        </a:rPr>
                        <a:t>-4.93</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DC67C"/>
                    </a:solidFill>
                  </a:tcPr>
                </a:tc>
                <a:tc>
                  <a:txBody>
                    <a:bodyPr/>
                    <a:lstStyle/>
                    <a:p>
                      <a:pPr algn="r" fontAlgn="b"/>
                      <a:r>
                        <a:rPr lang="en-IN" sz="1600" b="0" i="0" u="none" strike="noStrike">
                          <a:solidFill>
                            <a:srgbClr val="000000"/>
                          </a:solidFill>
                          <a:effectLst/>
                          <a:latin typeface="Aptos Narrow" panose="020B0004020202020204" pitchFamily="34" charset="0"/>
                        </a:rPr>
                        <a:t>-5.98</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CBB7A"/>
                    </a:solidFill>
                  </a:tcPr>
                </a:tc>
                <a:tc>
                  <a:txBody>
                    <a:bodyPr/>
                    <a:lstStyle/>
                    <a:p>
                      <a:pPr algn="r" fontAlgn="b"/>
                      <a:r>
                        <a:rPr lang="en-IN" sz="1600" b="0" i="0" u="none" strike="noStrike">
                          <a:solidFill>
                            <a:srgbClr val="000000"/>
                          </a:solidFill>
                          <a:effectLst/>
                          <a:latin typeface="Aptos Narrow" panose="020B0004020202020204" pitchFamily="34" charset="0"/>
                        </a:rPr>
                        <a:t>-4.82</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DC77D"/>
                    </a:solidFill>
                  </a:tcPr>
                </a:tc>
                <a:extLst>
                  <a:ext uri="{0D108BD9-81ED-4DB2-BD59-A6C34878D82A}">
                    <a16:rowId xmlns:a16="http://schemas.microsoft.com/office/drawing/2014/main" val="2864543124"/>
                  </a:ext>
                </a:extLst>
              </a:tr>
              <a:tr h="317470">
                <a:tc>
                  <a:txBody>
                    <a:bodyPr/>
                    <a:lstStyle/>
                    <a:p>
                      <a:pPr algn="l" fontAlgn="b"/>
                      <a:r>
                        <a:rPr lang="en-IN" sz="1600" b="1" i="0" u="none" strike="noStrike" dirty="0">
                          <a:solidFill>
                            <a:srgbClr val="FFC000"/>
                          </a:solidFill>
                          <a:effectLst/>
                          <a:latin typeface="Aptos Narrow" panose="020B0004020202020204" pitchFamily="34" charset="0"/>
                        </a:rPr>
                        <a:t>Indore</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-1.06</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9EA84"/>
                    </a:solidFill>
                  </a:tcPr>
                </a:tc>
                <a:tc>
                  <a:txBody>
                    <a:bodyPr/>
                    <a:lstStyle/>
                    <a:p>
                      <a:pPr algn="r" fontAlgn="b"/>
                      <a:r>
                        <a:rPr lang="en-IN" sz="1600" b="0" i="0" u="none" strike="noStrike">
                          <a:solidFill>
                            <a:srgbClr val="000000"/>
                          </a:solidFill>
                          <a:effectLst/>
                          <a:latin typeface="Aptos Narrow" panose="020B0004020202020204" pitchFamily="34" charset="0"/>
                        </a:rPr>
                        <a:t>-1.32</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FEB84"/>
                    </a:solidFill>
                  </a:tcPr>
                </a:tc>
                <a:tc>
                  <a:txBody>
                    <a:bodyPr/>
                    <a:lstStyle/>
                    <a:p>
                      <a:pPr algn="r" fontAlgn="b"/>
                      <a:r>
                        <a:rPr lang="en-IN" sz="1600" b="0" i="0" u="none" strike="noStrike">
                          <a:solidFill>
                            <a:srgbClr val="000000"/>
                          </a:solidFill>
                          <a:effectLst/>
                          <a:latin typeface="Aptos Narrow" panose="020B0004020202020204" pitchFamily="34" charset="0"/>
                        </a:rPr>
                        <a:t>-1.78</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EE683"/>
                    </a:solidFill>
                  </a:tcPr>
                </a:tc>
                <a:tc>
                  <a:txBody>
                    <a:bodyPr/>
                    <a:lstStyle/>
                    <a:p>
                      <a:pPr algn="r" fontAlgn="b"/>
                      <a:r>
                        <a:rPr lang="en-IN" sz="1600" b="0" i="0" u="none" strike="noStrike">
                          <a:solidFill>
                            <a:srgbClr val="000000"/>
                          </a:solidFill>
                          <a:effectLst/>
                          <a:latin typeface="Aptos Narrow" panose="020B0004020202020204" pitchFamily="34" charset="0"/>
                        </a:rPr>
                        <a:t>-2.66</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EDD81"/>
                    </a:solidFill>
                  </a:tcPr>
                </a:tc>
                <a:tc>
                  <a:txBody>
                    <a:bodyPr/>
                    <a:lstStyle/>
                    <a:p>
                      <a:pPr algn="r" fontAlgn="b"/>
                      <a:r>
                        <a:rPr lang="en-IN" sz="1600" b="0" i="0" u="none" strike="noStrike">
                          <a:solidFill>
                            <a:srgbClr val="000000"/>
                          </a:solidFill>
                          <a:effectLst/>
                          <a:latin typeface="Aptos Narrow" panose="020B0004020202020204" pitchFamily="34" charset="0"/>
                        </a:rPr>
                        <a:t>-3.19</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DD880"/>
                    </a:solidFill>
                  </a:tcPr>
                </a:tc>
                <a:tc>
                  <a:txBody>
                    <a:bodyPr/>
                    <a:lstStyle/>
                    <a:p>
                      <a:pPr algn="r" fontAlgn="b"/>
                      <a:r>
                        <a:rPr lang="en-IN" sz="1600" b="0" i="0" u="none" strike="noStrike">
                          <a:solidFill>
                            <a:srgbClr val="000000"/>
                          </a:solidFill>
                          <a:effectLst/>
                          <a:latin typeface="Aptos Narrow" panose="020B0004020202020204" pitchFamily="34" charset="0"/>
                        </a:rPr>
                        <a:t>-2.77</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EDC81"/>
                    </a:solidFill>
                  </a:tcPr>
                </a:tc>
                <a:extLst>
                  <a:ext uri="{0D108BD9-81ED-4DB2-BD59-A6C34878D82A}">
                    <a16:rowId xmlns:a16="http://schemas.microsoft.com/office/drawing/2014/main" val="2804209506"/>
                  </a:ext>
                </a:extLst>
              </a:tr>
              <a:tr h="317470">
                <a:tc>
                  <a:txBody>
                    <a:bodyPr/>
                    <a:lstStyle/>
                    <a:p>
                      <a:pPr algn="l" fontAlgn="b"/>
                      <a:r>
                        <a:rPr lang="en-IN" sz="1600" b="1" i="0" u="none" strike="noStrike" dirty="0">
                          <a:solidFill>
                            <a:srgbClr val="FFC000"/>
                          </a:solidFill>
                          <a:effectLst/>
                          <a:latin typeface="Aptos Narrow" panose="020B0004020202020204" pitchFamily="34" charset="0"/>
                        </a:rPr>
                        <a:t>Jaipur</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5.27</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63BE7B"/>
                    </a:solidFill>
                  </a:tcPr>
                </a:tc>
                <a:tc>
                  <a:txBody>
                    <a:bodyPr/>
                    <a:lstStyle/>
                    <a:p>
                      <a:pPr algn="r" fontAlgn="b"/>
                      <a:r>
                        <a:rPr lang="en-IN" sz="1600" b="0" i="0" u="none" strike="noStrike">
                          <a:solidFill>
                            <a:srgbClr val="000000"/>
                          </a:solidFill>
                          <a:effectLst/>
                          <a:latin typeface="Aptos Narrow" panose="020B0004020202020204" pitchFamily="34" charset="0"/>
                        </a:rPr>
                        <a:t>5.05</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69C07C"/>
                    </a:solidFill>
                  </a:tcPr>
                </a:tc>
                <a:tc>
                  <a:txBody>
                    <a:bodyPr/>
                    <a:lstStyle/>
                    <a:p>
                      <a:pPr algn="r" fontAlgn="b"/>
                      <a:r>
                        <a:rPr lang="en-IN" sz="1600" b="0" i="0" u="none" strike="noStrike">
                          <a:solidFill>
                            <a:srgbClr val="000000"/>
                          </a:solidFill>
                          <a:effectLst/>
                          <a:latin typeface="Aptos Narrow" panose="020B0004020202020204" pitchFamily="34" charset="0"/>
                        </a:rPr>
                        <a:t>3.43</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8FCB7E"/>
                    </a:solidFill>
                  </a:tcPr>
                </a:tc>
                <a:tc>
                  <a:txBody>
                    <a:bodyPr/>
                    <a:lstStyle/>
                    <a:p>
                      <a:pPr algn="r" fontAlgn="b"/>
                      <a:r>
                        <a:rPr lang="en-IN" sz="1600" b="0" i="0" u="none" strike="noStrike">
                          <a:solidFill>
                            <a:srgbClr val="000000"/>
                          </a:solidFill>
                          <a:effectLst/>
                          <a:latin typeface="Aptos Narrow" panose="020B0004020202020204" pitchFamily="34" charset="0"/>
                        </a:rPr>
                        <a:t>3.28</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93CC7E"/>
                    </a:solidFill>
                  </a:tcPr>
                </a:tc>
                <a:tc>
                  <a:txBody>
                    <a:bodyPr/>
                    <a:lstStyle/>
                    <a:p>
                      <a:pPr algn="r" fontAlgn="b"/>
                      <a:r>
                        <a:rPr lang="en-IN" sz="1600" b="0" i="0" u="none" strike="noStrike">
                          <a:solidFill>
                            <a:srgbClr val="000000"/>
                          </a:solidFill>
                          <a:effectLst/>
                          <a:latin typeface="Aptos Narrow" panose="020B0004020202020204" pitchFamily="34" charset="0"/>
                        </a:rPr>
                        <a:t>2.58</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A3D17F"/>
                    </a:solidFill>
                  </a:tcPr>
                </a:tc>
                <a:tc>
                  <a:txBody>
                    <a:bodyPr/>
                    <a:lstStyle/>
                    <a:p>
                      <a:pPr algn="r" fontAlgn="b"/>
                      <a:r>
                        <a:rPr lang="en-IN" sz="1600" b="0" i="0" u="none" strike="noStrike">
                          <a:solidFill>
                            <a:srgbClr val="000000"/>
                          </a:solidFill>
                          <a:effectLst/>
                          <a:latin typeface="Aptos Narrow" panose="020B0004020202020204" pitchFamily="34" charset="0"/>
                        </a:rPr>
                        <a:t>3.98</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82C77D"/>
                    </a:solidFill>
                  </a:tcPr>
                </a:tc>
                <a:extLst>
                  <a:ext uri="{0D108BD9-81ED-4DB2-BD59-A6C34878D82A}">
                    <a16:rowId xmlns:a16="http://schemas.microsoft.com/office/drawing/2014/main" val="3104034611"/>
                  </a:ext>
                </a:extLst>
              </a:tr>
              <a:tr h="317470">
                <a:tc>
                  <a:txBody>
                    <a:bodyPr/>
                    <a:lstStyle/>
                    <a:p>
                      <a:pPr algn="l" fontAlgn="b"/>
                      <a:r>
                        <a:rPr lang="en-IN" sz="1600" b="1" i="0" u="none" strike="noStrike" dirty="0">
                          <a:solidFill>
                            <a:srgbClr val="FFC000"/>
                          </a:solidFill>
                          <a:effectLst/>
                          <a:latin typeface="Aptos Narrow" panose="020B0004020202020204" pitchFamily="34" charset="0"/>
                        </a:rPr>
                        <a:t>Kochi</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2.04</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B0D580"/>
                    </a:solidFill>
                  </a:tcPr>
                </a:tc>
                <a:tc>
                  <a:txBody>
                    <a:bodyPr/>
                    <a:lstStyle/>
                    <a:p>
                      <a:pPr algn="r" fontAlgn="b"/>
                      <a:r>
                        <a:rPr lang="en-IN" sz="1600" b="0" i="0" u="none" strike="noStrike">
                          <a:solidFill>
                            <a:srgbClr val="000000"/>
                          </a:solidFill>
                          <a:effectLst/>
                          <a:latin typeface="Aptos Narrow" panose="020B0004020202020204" pitchFamily="34" charset="0"/>
                        </a:rPr>
                        <a:t>0.71</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CFDE82"/>
                    </a:solidFill>
                  </a:tcPr>
                </a:tc>
                <a:tc>
                  <a:txBody>
                    <a:bodyPr/>
                    <a:lstStyle/>
                    <a:p>
                      <a:pPr algn="r" fontAlgn="b"/>
                      <a:r>
                        <a:rPr lang="en-IN" sz="1600" b="0" i="0" u="none" strike="noStrike">
                          <a:solidFill>
                            <a:srgbClr val="000000"/>
                          </a:solidFill>
                          <a:effectLst/>
                          <a:latin typeface="Aptos Narrow" panose="020B0004020202020204" pitchFamily="34" charset="0"/>
                        </a:rPr>
                        <a:t>-0.02</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E1E383"/>
                    </a:solidFill>
                  </a:tcPr>
                </a:tc>
                <a:tc>
                  <a:txBody>
                    <a:bodyPr/>
                    <a:lstStyle/>
                    <a:p>
                      <a:pPr algn="r" fontAlgn="b"/>
                      <a:r>
                        <a:rPr lang="en-IN" sz="1600" b="0" i="0" u="none" strike="noStrike">
                          <a:solidFill>
                            <a:srgbClr val="000000"/>
                          </a:solidFill>
                          <a:effectLst/>
                          <a:latin typeface="Aptos Narrow" panose="020B0004020202020204" pitchFamily="34" charset="0"/>
                        </a:rPr>
                        <a:t>-0.08</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E2E383"/>
                    </a:solidFill>
                  </a:tcPr>
                </a:tc>
                <a:tc>
                  <a:txBody>
                    <a:bodyPr/>
                    <a:lstStyle/>
                    <a:p>
                      <a:pPr algn="r" fontAlgn="b"/>
                      <a:r>
                        <a:rPr lang="en-IN" sz="1600" b="0" i="0" u="none" strike="noStrike">
                          <a:solidFill>
                            <a:srgbClr val="000000"/>
                          </a:solidFill>
                          <a:effectLst/>
                          <a:latin typeface="Aptos Narrow" panose="020B0004020202020204" pitchFamily="34" charset="0"/>
                        </a:rPr>
                        <a:t>-0.81</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3E884"/>
                    </a:solidFill>
                  </a:tcPr>
                </a:tc>
                <a:tc>
                  <a:txBody>
                    <a:bodyPr/>
                    <a:lstStyle/>
                    <a:p>
                      <a:pPr algn="r" fontAlgn="b"/>
                      <a:r>
                        <a:rPr lang="en-IN" sz="1600" b="0" i="0" u="none" strike="noStrike">
                          <a:solidFill>
                            <a:srgbClr val="000000"/>
                          </a:solidFill>
                          <a:effectLst/>
                          <a:latin typeface="Aptos Narrow" panose="020B0004020202020204" pitchFamily="34" charset="0"/>
                        </a:rPr>
                        <a:t>-0.27</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E7E483"/>
                    </a:solidFill>
                  </a:tcPr>
                </a:tc>
                <a:extLst>
                  <a:ext uri="{0D108BD9-81ED-4DB2-BD59-A6C34878D82A}">
                    <a16:rowId xmlns:a16="http://schemas.microsoft.com/office/drawing/2014/main" val="126832596"/>
                  </a:ext>
                </a:extLst>
              </a:tr>
              <a:tr h="317470">
                <a:tc>
                  <a:txBody>
                    <a:bodyPr/>
                    <a:lstStyle/>
                    <a:p>
                      <a:pPr algn="l" fontAlgn="b"/>
                      <a:r>
                        <a:rPr lang="en-IN" sz="1600" b="1" i="0" u="none" strike="noStrike" dirty="0">
                          <a:solidFill>
                            <a:srgbClr val="FFC000"/>
                          </a:solidFill>
                          <a:effectLst/>
                          <a:latin typeface="Aptos Narrow" panose="020B0004020202020204" pitchFamily="34" charset="0"/>
                        </a:rPr>
                        <a:t>Lucknow</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-8.68</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AA075"/>
                    </a:solidFill>
                  </a:tcPr>
                </a:tc>
                <a:tc>
                  <a:txBody>
                    <a:bodyPr/>
                    <a:lstStyle/>
                    <a:p>
                      <a:pPr algn="r" fontAlgn="b"/>
                      <a:r>
                        <a:rPr lang="en-IN" sz="1600" b="0" i="0" u="none" strike="noStrike">
                          <a:solidFill>
                            <a:srgbClr val="000000"/>
                          </a:solidFill>
                          <a:effectLst/>
                          <a:latin typeface="Aptos Narrow" panose="020B0004020202020204" pitchFamily="34" charset="0"/>
                        </a:rPr>
                        <a:t>-9.33</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A9974"/>
                    </a:solidFill>
                  </a:tcPr>
                </a:tc>
                <a:tc>
                  <a:txBody>
                    <a:bodyPr/>
                    <a:lstStyle/>
                    <a:p>
                      <a:pPr algn="r" fontAlgn="b"/>
                      <a:r>
                        <a:rPr lang="en-IN" sz="1600" b="0" i="0" u="none" strike="noStrike">
                          <a:solidFill>
                            <a:srgbClr val="000000"/>
                          </a:solidFill>
                          <a:effectLst/>
                          <a:latin typeface="Aptos Narrow" panose="020B0004020202020204" pitchFamily="34" charset="0"/>
                        </a:rPr>
                        <a:t>-9.74</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A9573"/>
                    </a:solidFill>
                  </a:tcPr>
                </a:tc>
                <a:tc>
                  <a:txBody>
                    <a:bodyPr/>
                    <a:lstStyle/>
                    <a:p>
                      <a:pPr algn="r" fontAlgn="b"/>
                      <a:r>
                        <a:rPr lang="en-IN" sz="1600" b="0" i="0" u="none" strike="noStrike">
                          <a:solidFill>
                            <a:srgbClr val="000000"/>
                          </a:solidFill>
                          <a:effectLst/>
                          <a:latin typeface="Aptos Narrow" panose="020B0004020202020204" pitchFamily="34" charset="0"/>
                        </a:rPr>
                        <a:t>-10.97</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98971"/>
                    </a:solidFill>
                  </a:tcPr>
                </a:tc>
                <a:tc>
                  <a:txBody>
                    <a:bodyPr/>
                    <a:lstStyle/>
                    <a:p>
                      <a:pPr algn="r" fontAlgn="b"/>
                      <a:r>
                        <a:rPr lang="en-IN" sz="1600" b="0" i="0" u="none" strike="noStrike">
                          <a:solidFill>
                            <a:srgbClr val="000000"/>
                          </a:solidFill>
                          <a:effectLst/>
                          <a:latin typeface="Aptos Narrow" panose="020B0004020202020204" pitchFamily="34" charset="0"/>
                        </a:rPr>
                        <a:t>-12.29</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97B6E"/>
                    </a:solidFill>
                  </a:tcPr>
                </a:tc>
                <a:tc>
                  <a:txBody>
                    <a:bodyPr/>
                    <a:lstStyle/>
                    <a:p>
                      <a:pPr algn="r" fontAlgn="b"/>
                      <a:r>
                        <a:rPr lang="en-IN" sz="1600" b="0" i="0" u="none" strike="noStrike">
                          <a:solidFill>
                            <a:srgbClr val="000000"/>
                          </a:solidFill>
                          <a:effectLst/>
                          <a:latin typeface="Aptos Narrow" panose="020B0004020202020204" pitchFamily="34" charset="0"/>
                        </a:rPr>
                        <a:t>-12.42</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87A6E"/>
                    </a:solidFill>
                  </a:tcPr>
                </a:tc>
                <a:extLst>
                  <a:ext uri="{0D108BD9-81ED-4DB2-BD59-A6C34878D82A}">
                    <a16:rowId xmlns:a16="http://schemas.microsoft.com/office/drawing/2014/main" val="1729747945"/>
                  </a:ext>
                </a:extLst>
              </a:tr>
              <a:tr h="317470">
                <a:tc>
                  <a:txBody>
                    <a:bodyPr/>
                    <a:lstStyle/>
                    <a:p>
                      <a:pPr algn="l" fontAlgn="b"/>
                      <a:r>
                        <a:rPr lang="en-IN" sz="1600" b="1" i="0" u="none" strike="noStrike" dirty="0">
                          <a:solidFill>
                            <a:srgbClr val="FFC000"/>
                          </a:solidFill>
                          <a:effectLst/>
                          <a:latin typeface="Aptos Narrow" panose="020B0004020202020204" pitchFamily="34" charset="0"/>
                        </a:rPr>
                        <a:t>Mysore</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3.4</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90CB7E"/>
                    </a:solidFill>
                  </a:tcPr>
                </a:tc>
                <a:tc>
                  <a:txBody>
                    <a:bodyPr/>
                    <a:lstStyle/>
                    <a:p>
                      <a:pPr algn="r" fontAlgn="b"/>
                      <a:r>
                        <a:rPr lang="en-IN" sz="1600" b="0" i="0" u="none" strike="noStrike">
                          <a:solidFill>
                            <a:srgbClr val="000000"/>
                          </a:solidFill>
                          <a:effectLst/>
                          <a:latin typeface="Aptos Narrow" panose="020B0004020202020204" pitchFamily="34" charset="0"/>
                        </a:rPr>
                        <a:t>3.47</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8ECB7E"/>
                    </a:solidFill>
                  </a:tcPr>
                </a:tc>
                <a:tc>
                  <a:txBody>
                    <a:bodyPr/>
                    <a:lstStyle/>
                    <a:p>
                      <a:pPr algn="r" fontAlgn="b"/>
                      <a:r>
                        <a:rPr lang="en-IN" sz="1600" b="0" i="0" u="none" strike="noStrike">
                          <a:solidFill>
                            <a:srgbClr val="000000"/>
                          </a:solidFill>
                          <a:effectLst/>
                          <a:latin typeface="Aptos Narrow" panose="020B0004020202020204" pitchFamily="34" charset="0"/>
                        </a:rPr>
                        <a:t>2.79</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9ECF7F"/>
                    </a:solidFill>
                  </a:tcPr>
                </a:tc>
                <a:tc>
                  <a:txBody>
                    <a:bodyPr/>
                    <a:lstStyle/>
                    <a:p>
                      <a:pPr algn="r" fontAlgn="b"/>
                      <a:r>
                        <a:rPr lang="en-IN" sz="1600" b="0" i="0" u="none" strike="noStrike">
                          <a:solidFill>
                            <a:srgbClr val="000000"/>
                          </a:solidFill>
                          <a:effectLst/>
                          <a:latin typeface="Aptos Narrow" panose="020B0004020202020204" pitchFamily="34" charset="0"/>
                        </a:rPr>
                        <a:t>2.1</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AED480"/>
                    </a:solidFill>
                  </a:tcPr>
                </a:tc>
                <a:tc>
                  <a:txBody>
                    <a:bodyPr/>
                    <a:lstStyle/>
                    <a:p>
                      <a:pPr algn="r" fontAlgn="b"/>
                      <a:r>
                        <a:rPr lang="en-IN" sz="1600" b="0" i="0" u="none" strike="noStrike">
                          <a:solidFill>
                            <a:srgbClr val="000000"/>
                          </a:solidFill>
                          <a:effectLst/>
                          <a:latin typeface="Aptos Narrow" panose="020B0004020202020204" pitchFamily="34" charset="0"/>
                        </a:rPr>
                        <a:t>1.27</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C2DA81"/>
                    </a:solidFill>
                  </a:tcPr>
                </a:tc>
                <a:tc>
                  <a:txBody>
                    <a:bodyPr/>
                    <a:lstStyle/>
                    <a:p>
                      <a:pPr algn="r" fontAlgn="b"/>
                      <a:r>
                        <a:rPr lang="en-IN" sz="1600" b="0" i="0" u="none" strike="noStrike">
                          <a:solidFill>
                            <a:srgbClr val="000000"/>
                          </a:solidFill>
                          <a:effectLst/>
                          <a:latin typeface="Aptos Narrow" panose="020B0004020202020204" pitchFamily="34" charset="0"/>
                        </a:rPr>
                        <a:t>1.43</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BED981"/>
                    </a:solidFill>
                  </a:tcPr>
                </a:tc>
                <a:extLst>
                  <a:ext uri="{0D108BD9-81ED-4DB2-BD59-A6C34878D82A}">
                    <a16:rowId xmlns:a16="http://schemas.microsoft.com/office/drawing/2014/main" val="159782033"/>
                  </a:ext>
                </a:extLst>
              </a:tr>
              <a:tr h="317470">
                <a:tc>
                  <a:txBody>
                    <a:bodyPr/>
                    <a:lstStyle/>
                    <a:p>
                      <a:pPr algn="l" fontAlgn="b"/>
                      <a:r>
                        <a:rPr lang="en-IN" sz="1600" b="1" i="0" u="none" strike="noStrike" dirty="0">
                          <a:solidFill>
                            <a:srgbClr val="FFC000"/>
                          </a:solidFill>
                          <a:effectLst/>
                          <a:latin typeface="Aptos Narrow" panose="020B0004020202020204" pitchFamily="34" charset="0"/>
                        </a:rPr>
                        <a:t>Surat</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-6.04</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CBB7A"/>
                    </a:solidFill>
                  </a:tcPr>
                </a:tc>
                <a:tc>
                  <a:txBody>
                    <a:bodyPr/>
                    <a:lstStyle/>
                    <a:p>
                      <a:pPr algn="r" fontAlgn="b"/>
                      <a:r>
                        <a:rPr lang="en-IN" sz="1600" b="0" i="0" u="none" strike="noStrike">
                          <a:solidFill>
                            <a:srgbClr val="000000"/>
                          </a:solidFill>
                          <a:effectLst/>
                          <a:latin typeface="Aptos Narrow" panose="020B0004020202020204" pitchFamily="34" charset="0"/>
                        </a:rPr>
                        <a:t>-7.22</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BAF78"/>
                    </a:solidFill>
                  </a:tcPr>
                </a:tc>
                <a:tc>
                  <a:txBody>
                    <a:bodyPr/>
                    <a:lstStyle/>
                    <a:p>
                      <a:pPr algn="r" fontAlgn="b"/>
                      <a:r>
                        <a:rPr lang="en-IN" sz="1600" b="0" i="0" u="none" strike="noStrike">
                          <a:solidFill>
                            <a:srgbClr val="000000"/>
                          </a:solidFill>
                          <a:effectLst/>
                          <a:latin typeface="Aptos Narrow" panose="020B0004020202020204" pitchFamily="34" charset="0"/>
                        </a:rPr>
                        <a:t>-8.61</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BA175"/>
                    </a:solidFill>
                  </a:tcPr>
                </a:tc>
                <a:tc>
                  <a:txBody>
                    <a:bodyPr/>
                    <a:lstStyle/>
                    <a:p>
                      <a:pPr algn="r" fontAlgn="b"/>
                      <a:r>
                        <a:rPr lang="en-IN" sz="1600" b="0" i="0" u="none" strike="noStrike">
                          <a:solidFill>
                            <a:srgbClr val="000000"/>
                          </a:solidFill>
                          <a:effectLst/>
                          <a:latin typeface="Aptos Narrow" panose="020B0004020202020204" pitchFamily="34" charset="0"/>
                        </a:rPr>
                        <a:t>-9.02</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A9D75"/>
                    </a:solidFill>
                  </a:tcPr>
                </a:tc>
                <a:tc>
                  <a:txBody>
                    <a:bodyPr/>
                    <a:lstStyle/>
                    <a:p>
                      <a:pPr algn="r" fontAlgn="b"/>
                      <a:r>
                        <a:rPr lang="en-IN" sz="1600" b="0" i="0" u="none" strike="noStrike">
                          <a:solidFill>
                            <a:srgbClr val="000000"/>
                          </a:solidFill>
                          <a:effectLst/>
                          <a:latin typeface="Aptos Narrow" panose="020B0004020202020204" pitchFamily="34" charset="0"/>
                        </a:rPr>
                        <a:t>-9.6</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A9773"/>
                    </a:solidFill>
                  </a:tcPr>
                </a:tc>
                <a:tc>
                  <a:txBody>
                    <a:bodyPr/>
                    <a:lstStyle/>
                    <a:p>
                      <a:pPr algn="r" fontAlgn="b"/>
                      <a:r>
                        <a:rPr lang="en-IN" sz="1600" b="0" i="0" u="none" strike="noStrike">
                          <a:solidFill>
                            <a:srgbClr val="000000"/>
                          </a:solidFill>
                          <a:effectLst/>
                          <a:latin typeface="Aptos Narrow" panose="020B0004020202020204" pitchFamily="34" charset="0"/>
                        </a:rPr>
                        <a:t>-9.19</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A9B74"/>
                    </a:solidFill>
                  </a:tcPr>
                </a:tc>
                <a:extLst>
                  <a:ext uri="{0D108BD9-81ED-4DB2-BD59-A6C34878D82A}">
                    <a16:rowId xmlns:a16="http://schemas.microsoft.com/office/drawing/2014/main" val="3393431998"/>
                  </a:ext>
                </a:extLst>
              </a:tr>
              <a:tr h="317470">
                <a:tc>
                  <a:txBody>
                    <a:bodyPr/>
                    <a:lstStyle/>
                    <a:p>
                      <a:pPr algn="l" fontAlgn="b"/>
                      <a:r>
                        <a:rPr lang="en-IN" sz="1600" b="1" i="0" u="none" strike="noStrike" dirty="0">
                          <a:solidFill>
                            <a:srgbClr val="FFC000"/>
                          </a:solidFill>
                          <a:effectLst/>
                          <a:latin typeface="Aptos Narrow" panose="020B0004020202020204" pitchFamily="34" charset="0"/>
                        </a:rPr>
                        <a:t>Vadodara</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-8.66</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AA075"/>
                    </a:solidFill>
                  </a:tcPr>
                </a:tc>
                <a:tc>
                  <a:txBody>
                    <a:bodyPr/>
                    <a:lstStyle/>
                    <a:p>
                      <a:pPr algn="r" fontAlgn="b"/>
                      <a:r>
                        <a:rPr lang="en-IN" sz="1600" b="0" i="0" u="none" strike="noStrike">
                          <a:solidFill>
                            <a:srgbClr val="000000"/>
                          </a:solidFill>
                          <a:effectLst/>
                          <a:latin typeface="Aptos Narrow" panose="020B0004020202020204" pitchFamily="34" charset="0"/>
                        </a:rPr>
                        <a:t>-9.28</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A9A74"/>
                    </a:solidFill>
                  </a:tcPr>
                </a:tc>
                <a:tc>
                  <a:txBody>
                    <a:bodyPr/>
                    <a:lstStyle/>
                    <a:p>
                      <a:pPr algn="r" fontAlgn="b"/>
                      <a:r>
                        <a:rPr lang="en-IN" sz="1600" b="0" i="0" u="none" strike="noStrike">
                          <a:solidFill>
                            <a:srgbClr val="000000"/>
                          </a:solidFill>
                          <a:effectLst/>
                          <a:latin typeface="Aptos Narrow" panose="020B0004020202020204" pitchFamily="34" charset="0"/>
                        </a:rPr>
                        <a:t>-12.06</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97E6F"/>
                    </a:solidFill>
                  </a:tcPr>
                </a:tc>
                <a:tc>
                  <a:txBody>
                    <a:bodyPr/>
                    <a:lstStyle/>
                    <a:p>
                      <a:pPr algn="r" fontAlgn="b"/>
                      <a:r>
                        <a:rPr lang="en-IN" sz="1600" b="0" i="0" u="none" strike="noStrike">
                          <a:solidFill>
                            <a:srgbClr val="000000"/>
                          </a:solidFill>
                          <a:effectLst/>
                          <a:latin typeface="Aptos Narrow" panose="020B0004020202020204" pitchFamily="34" charset="0"/>
                        </a:rPr>
                        <a:t>-12.7</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8776D"/>
                    </a:solidFill>
                  </a:tcPr>
                </a:tc>
                <a:tc>
                  <a:txBody>
                    <a:bodyPr/>
                    <a:lstStyle/>
                    <a:p>
                      <a:pPr algn="r" fontAlgn="b"/>
                      <a:r>
                        <a:rPr lang="en-IN" sz="1600" b="0" i="0" u="none" strike="noStrike">
                          <a:solidFill>
                            <a:srgbClr val="000000"/>
                          </a:solidFill>
                          <a:effectLst/>
                          <a:latin typeface="Aptos Narrow" panose="020B0004020202020204" pitchFamily="34" charset="0"/>
                        </a:rPr>
                        <a:t>-13.85</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86C6B"/>
                    </a:solidFill>
                  </a:tcPr>
                </a:tc>
                <a:tc>
                  <a:txBody>
                    <a:bodyPr/>
                    <a:lstStyle/>
                    <a:p>
                      <a:pPr algn="r" fontAlgn="b"/>
                      <a:r>
                        <a:rPr lang="en-IN" sz="1600" b="0" i="0" u="none" strike="noStrike">
                          <a:solidFill>
                            <a:srgbClr val="000000"/>
                          </a:solidFill>
                          <a:effectLst/>
                          <a:latin typeface="Aptos Narrow" panose="020B0004020202020204" pitchFamily="34" charset="0"/>
                        </a:rPr>
                        <a:t>-14.16</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8696B"/>
                    </a:solidFill>
                  </a:tcPr>
                </a:tc>
                <a:extLst>
                  <a:ext uri="{0D108BD9-81ED-4DB2-BD59-A6C34878D82A}">
                    <a16:rowId xmlns:a16="http://schemas.microsoft.com/office/drawing/2014/main" val="3791446186"/>
                  </a:ext>
                </a:extLst>
              </a:tr>
              <a:tr h="317470">
                <a:tc>
                  <a:txBody>
                    <a:bodyPr/>
                    <a:lstStyle/>
                    <a:p>
                      <a:pPr algn="l" fontAlgn="b"/>
                      <a:r>
                        <a:rPr lang="en-IN" sz="1600" b="1" i="0" u="none" strike="noStrike" dirty="0">
                          <a:solidFill>
                            <a:srgbClr val="FFC000"/>
                          </a:solidFill>
                          <a:effectLst/>
                          <a:latin typeface="Aptos Narrow" panose="020B0004020202020204" pitchFamily="34" charset="0"/>
                        </a:rPr>
                        <a:t>Visakhapatnam</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Aptos Narrow" panose="020B0004020202020204" pitchFamily="34" charset="0"/>
                        </a:rPr>
                        <a:t>0.63</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D1DE82"/>
                    </a:solidFill>
                  </a:tcPr>
                </a:tc>
                <a:tc>
                  <a:txBody>
                    <a:bodyPr/>
                    <a:lstStyle/>
                    <a:p>
                      <a:pPr algn="r" fontAlgn="b"/>
                      <a:r>
                        <a:rPr lang="en-IN" sz="1600" b="0" i="0" u="none" strike="noStrike">
                          <a:solidFill>
                            <a:srgbClr val="000000"/>
                          </a:solidFill>
                          <a:effectLst/>
                          <a:latin typeface="Aptos Narrow" panose="020B0004020202020204" pitchFamily="34" charset="0"/>
                        </a:rPr>
                        <a:t>-0.41</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EAE583"/>
                    </a:solidFill>
                  </a:tcPr>
                </a:tc>
                <a:tc>
                  <a:txBody>
                    <a:bodyPr/>
                    <a:lstStyle/>
                    <a:p>
                      <a:pPr algn="r" fontAlgn="b"/>
                      <a:r>
                        <a:rPr lang="en-IN" sz="1600" b="0" i="0" u="none" strike="noStrike">
                          <a:solidFill>
                            <a:srgbClr val="000000"/>
                          </a:solidFill>
                          <a:effectLst/>
                          <a:latin typeface="Aptos Narrow" panose="020B0004020202020204" pitchFamily="34" charset="0"/>
                        </a:rPr>
                        <a:t>-0.87</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5E884"/>
                    </a:solidFill>
                  </a:tcPr>
                </a:tc>
                <a:tc>
                  <a:txBody>
                    <a:bodyPr/>
                    <a:lstStyle/>
                    <a:p>
                      <a:pPr algn="r" fontAlgn="b"/>
                      <a:r>
                        <a:rPr lang="en-IN" sz="1600" b="0" i="0" u="none" strike="noStrike">
                          <a:solidFill>
                            <a:srgbClr val="000000"/>
                          </a:solidFill>
                          <a:effectLst/>
                          <a:latin typeface="Aptos Narrow" panose="020B0004020202020204" pitchFamily="34" charset="0"/>
                        </a:rPr>
                        <a:t>-1.52</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EE983"/>
                    </a:solidFill>
                  </a:tcPr>
                </a:tc>
                <a:tc>
                  <a:txBody>
                    <a:bodyPr/>
                    <a:lstStyle/>
                    <a:p>
                      <a:pPr algn="r" fontAlgn="b"/>
                      <a:r>
                        <a:rPr lang="en-IN" sz="1600" b="0" i="0" u="none" strike="noStrike">
                          <a:solidFill>
                            <a:srgbClr val="000000"/>
                          </a:solidFill>
                          <a:effectLst/>
                          <a:latin typeface="Aptos Narrow" panose="020B0004020202020204" pitchFamily="34" charset="0"/>
                        </a:rPr>
                        <a:t>-1.32</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FEB84"/>
                    </a:solidFill>
                  </a:tcPr>
                </a:tc>
                <a:tc>
                  <a:txBody>
                    <a:bodyPr/>
                    <a:lstStyle/>
                    <a:p>
                      <a:pPr algn="r" fontAlgn="b"/>
                      <a:r>
                        <a:rPr lang="en-IN" sz="1600" b="0" i="0" u="none" strike="noStrike" dirty="0">
                          <a:solidFill>
                            <a:srgbClr val="000000"/>
                          </a:solidFill>
                          <a:effectLst/>
                          <a:latin typeface="Aptos Narrow" panose="020B0004020202020204" pitchFamily="34" charset="0"/>
                        </a:rPr>
                        <a:t>-1.15</a:t>
                      </a:r>
                    </a:p>
                  </a:txBody>
                  <a:tcPr marL="9525" marR="9525" marT="9525" marB="0" anchor="b">
                    <a:lnL w="6350" cap="flat" cmpd="sng" algn="ctr">
                      <a:solidFill>
                        <a:srgbClr val="ADADAD"/>
                      </a:solidFill>
                      <a:prstDash val="solid"/>
                      <a:round/>
                      <a:headEnd type="none" w="med" len="med"/>
                      <a:tailEnd type="none" w="med" len="med"/>
                    </a:lnL>
                    <a:lnR w="6350" cap="flat" cmpd="sng" algn="ctr">
                      <a:solidFill>
                        <a:srgbClr val="ADADAD"/>
                      </a:solidFill>
                      <a:prstDash val="solid"/>
                      <a:round/>
                      <a:headEnd type="none" w="med" len="med"/>
                      <a:tailEnd type="none" w="med" len="med"/>
                    </a:lnR>
                    <a:lnT w="6350" cap="flat" cmpd="sng" algn="ctr">
                      <a:solidFill>
                        <a:srgbClr val="ADADAD"/>
                      </a:solidFill>
                      <a:prstDash val="solid"/>
                      <a:round/>
                      <a:headEnd type="none" w="med" len="med"/>
                      <a:tailEnd type="none" w="med" len="med"/>
                    </a:lnT>
                    <a:lnB w="6350" cap="flat" cmpd="sng" algn="ctr">
                      <a:solidFill>
                        <a:srgbClr val="ADADAD"/>
                      </a:solidFill>
                      <a:prstDash val="solid"/>
                      <a:round/>
                      <a:headEnd type="none" w="med" len="med"/>
                      <a:tailEnd type="none" w="med" len="med"/>
                    </a:lnB>
                    <a:solidFill>
                      <a:srgbClr val="FBEA84"/>
                    </a:solidFill>
                  </a:tcPr>
                </a:tc>
                <a:extLst>
                  <a:ext uri="{0D108BD9-81ED-4DB2-BD59-A6C34878D82A}">
                    <a16:rowId xmlns:a16="http://schemas.microsoft.com/office/drawing/2014/main" val="428252093"/>
                  </a:ext>
                </a:extLst>
              </a:tr>
            </a:tbl>
          </a:graphicData>
        </a:graphic>
      </p:graphicFrame>
      <p:sp>
        <p:nvSpPr>
          <p:cNvPr id="4" name="Rectangle 1">
            <a:extLst>
              <a:ext uri="{FF2B5EF4-FFF2-40B4-BE49-F238E27FC236}">
                <a16:creationId xmlns:a16="http://schemas.microsoft.com/office/drawing/2014/main" id="{1CB9FB8F-E492-B5AF-1A2F-79DE61841F65}"/>
              </a:ext>
            </a:extLst>
          </p:cNvPr>
          <p:cNvSpPr>
            <a:spLocks noChangeArrowheads="1"/>
          </p:cNvSpPr>
          <p:nvPr/>
        </p:nvSpPr>
        <p:spPr bwMode="auto">
          <a:xfrm>
            <a:off x="591682" y="5361072"/>
            <a:ext cx="9709709" cy="1138773"/>
          </a:xfrm>
          <a:prstGeom prst="rect">
            <a:avLst/>
          </a:prstGeom>
          <a:noFill/>
        </p:spPr>
        <p:txBody>
          <a:bodyPr wrap="square">
            <a:spAutoFit/>
          </a:bodyPr>
          <a:lstStyle/>
          <a:p>
            <a:pPr marL="285750" indent="-285750">
              <a:spcAft>
                <a:spcPts val="1200"/>
              </a:spcAft>
              <a:buFont typeface="Wingdings" panose="05000000000000000000" pitchFamily="2" charset="2"/>
              <a:buChar char="q"/>
            </a:pPr>
            <a:r>
              <a:rPr lang="en-US" altLang="en-US" sz="1600" b="1" dirty="0">
                <a:solidFill>
                  <a:srgbClr val="FFC000"/>
                </a:solidFill>
              </a:rPr>
              <a:t>Surat, Vadodara, and Lucknow consistently had the worst ratings (-9% to -14% below targets).</a:t>
            </a:r>
          </a:p>
          <a:p>
            <a:pPr marL="285750" indent="-285750">
              <a:spcAft>
                <a:spcPts val="1200"/>
              </a:spcAft>
              <a:buFont typeface="Wingdings" panose="05000000000000000000" pitchFamily="2" charset="2"/>
              <a:buChar char="q"/>
            </a:pPr>
            <a:r>
              <a:rPr lang="en-US" altLang="en-US" sz="1600" b="1" dirty="0">
                <a:solidFill>
                  <a:srgbClr val="FFC000"/>
                </a:solidFill>
              </a:rPr>
              <a:t>Jaipur and Mysore had the most stable ratings, often exceeding targets.</a:t>
            </a:r>
          </a:p>
          <a:p>
            <a:pPr marL="285750" indent="-285750">
              <a:spcAft>
                <a:spcPts val="1200"/>
              </a:spcAft>
              <a:buFont typeface="Wingdings" panose="05000000000000000000" pitchFamily="2" charset="2"/>
              <a:buChar char="q"/>
            </a:pPr>
            <a:r>
              <a:rPr lang="en-US" altLang="en-US" sz="1600" b="1" dirty="0">
                <a:solidFill>
                  <a:srgbClr val="FFC000"/>
                </a:solidFill>
              </a:rPr>
              <a:t>Overall decline in ratings from April-June, possibly due to seasonal demand pressure. </a:t>
            </a:r>
          </a:p>
        </p:txBody>
      </p:sp>
    </p:spTree>
    <p:extLst>
      <p:ext uri="{BB962C8B-B14F-4D97-AF65-F5344CB8AC3E}">
        <p14:creationId xmlns:p14="http://schemas.microsoft.com/office/powerpoint/2010/main" val="3717350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A66A09-90F3-7CED-718B-9E5BDF53D5DC}"/>
              </a:ext>
            </a:extLst>
          </p:cNvPr>
          <p:cNvSpPr txBox="1"/>
          <p:nvPr/>
        </p:nvSpPr>
        <p:spPr>
          <a:xfrm>
            <a:off x="1219478" y="376825"/>
            <a:ext cx="9753041" cy="523220"/>
          </a:xfrm>
          <a:prstGeom prst="rect">
            <a:avLst/>
          </a:prstGeom>
          <a:noFill/>
        </p:spPr>
        <p:txBody>
          <a:bodyPr wrap="square">
            <a:spAutoFit/>
          </a:bodyPr>
          <a:lstStyle>
            <a:defPPr>
              <a:defRPr lang="en-US"/>
            </a:defPPr>
            <a:lvl1pPr algn="ctr">
              <a:defRPr sz="2800">
                <a:solidFill>
                  <a:srgbClr val="FFC000"/>
                </a:solidFill>
                <a:latin typeface="Berlin Sans FB Demi" panose="020E0802020502020306" pitchFamily="34" charset="0"/>
                <a:cs typeface="Aharoni" panose="02010803020104030203" pitchFamily="2" charset="-79"/>
              </a:defRPr>
            </a:lvl1pPr>
          </a:lstStyle>
          <a:p>
            <a:r>
              <a:rPr lang="en-US" dirty="0"/>
              <a:t>Repeat Passenger Rate (RPR%)</a:t>
            </a:r>
            <a:endParaRPr lang="en-IN" dirty="0"/>
          </a:p>
        </p:txBody>
      </p:sp>
      <p:graphicFrame>
        <p:nvGraphicFramePr>
          <p:cNvPr id="6" name="Chart 5">
            <a:extLst>
              <a:ext uri="{FF2B5EF4-FFF2-40B4-BE49-F238E27FC236}">
                <a16:creationId xmlns:a16="http://schemas.microsoft.com/office/drawing/2014/main" id="{E7CB90D7-7454-9A75-2686-CD010F73203D}"/>
              </a:ext>
            </a:extLst>
          </p:cNvPr>
          <p:cNvGraphicFramePr>
            <a:graphicFrameLocks/>
          </p:cNvGraphicFramePr>
          <p:nvPr>
            <p:extLst>
              <p:ext uri="{D42A27DB-BD31-4B8C-83A1-F6EECF244321}">
                <p14:modId xmlns:p14="http://schemas.microsoft.com/office/powerpoint/2010/main" val="3843957977"/>
              </p:ext>
            </p:extLst>
          </p:nvPr>
        </p:nvGraphicFramePr>
        <p:xfrm>
          <a:off x="103649" y="1452282"/>
          <a:ext cx="7332575" cy="4558553"/>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a:extLst>
              <a:ext uri="{FF2B5EF4-FFF2-40B4-BE49-F238E27FC236}">
                <a16:creationId xmlns:a16="http://schemas.microsoft.com/office/drawing/2014/main" id="{44B338C7-1D2A-00B8-0B80-87BBE2FB7B3B}"/>
              </a:ext>
            </a:extLst>
          </p:cNvPr>
          <p:cNvSpPr txBox="1"/>
          <p:nvPr/>
        </p:nvSpPr>
        <p:spPr>
          <a:xfrm>
            <a:off x="6252882" y="3889302"/>
            <a:ext cx="5835469" cy="1323439"/>
          </a:xfrm>
          <a:prstGeom prst="rect">
            <a:avLst/>
          </a:prstGeom>
          <a:noFill/>
        </p:spPr>
        <p:txBody>
          <a:bodyPr wrap="square">
            <a:spAutoFit/>
          </a:bodyPr>
          <a:lstStyle/>
          <a:p>
            <a:pPr marL="285750" indent="-285750">
              <a:buFont typeface="Wingdings" panose="05000000000000000000" pitchFamily="2" charset="2"/>
              <a:buChar char="q"/>
            </a:pPr>
            <a:r>
              <a:rPr lang="en-US" sz="1600" b="1" dirty="0">
                <a:solidFill>
                  <a:srgbClr val="FFC000"/>
                </a:solidFill>
              </a:rPr>
              <a:t>Surat (43%) and Lucknow (37%) have the highest RPR%, suggesting strong loyalty.</a:t>
            </a:r>
          </a:p>
          <a:p>
            <a:pPr marL="285750" indent="-285750">
              <a:buFont typeface="Wingdings" panose="05000000000000000000" pitchFamily="2" charset="2"/>
              <a:buChar char="q"/>
            </a:pPr>
            <a:endParaRPr lang="en-US" sz="1600" b="1" dirty="0">
              <a:solidFill>
                <a:srgbClr val="FFC000"/>
              </a:solidFill>
            </a:endParaRPr>
          </a:p>
          <a:p>
            <a:pPr marL="285750" indent="-285750">
              <a:buFont typeface="Wingdings" panose="05000000000000000000" pitchFamily="2" charset="2"/>
              <a:buChar char="q"/>
            </a:pPr>
            <a:r>
              <a:rPr lang="en-US" sz="1600" b="1" dirty="0">
                <a:solidFill>
                  <a:srgbClr val="FFC000"/>
                </a:solidFill>
              </a:rPr>
              <a:t>Jaipur (17%) and Mysore (11%) have the lowest RPR%. As they attract more one time tourist.</a:t>
            </a:r>
            <a:endParaRPr lang="en-IN" sz="1600" b="1" dirty="0">
              <a:solidFill>
                <a:srgbClr val="FFC000"/>
              </a:solidFill>
            </a:endParaRPr>
          </a:p>
        </p:txBody>
      </p:sp>
    </p:spTree>
    <p:extLst>
      <p:ext uri="{BB962C8B-B14F-4D97-AF65-F5344CB8AC3E}">
        <p14:creationId xmlns:p14="http://schemas.microsoft.com/office/powerpoint/2010/main" val="2295836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yellow taxi on a street&#10;&#10;Description automatically generated">
            <a:extLst>
              <a:ext uri="{FF2B5EF4-FFF2-40B4-BE49-F238E27FC236}">
                <a16:creationId xmlns:a16="http://schemas.microsoft.com/office/drawing/2014/main" id="{96F28900-C41A-BB16-0003-62381831CF1F}"/>
              </a:ext>
            </a:extLst>
          </p:cNvPr>
          <p:cNvPicPr>
            <a:picLocks noChangeAspect="1"/>
          </p:cNvPicPr>
          <p:nvPr/>
        </p:nvPicPr>
        <p:blipFill>
          <a:blip r:embed="rId2"/>
          <a:stretch>
            <a:fillRect/>
          </a:stretch>
        </p:blipFill>
        <p:spPr>
          <a:xfrm>
            <a:off x="7343334" y="0"/>
            <a:ext cx="4848665" cy="6858000"/>
          </a:xfrm>
          <a:prstGeom prst="rect">
            <a:avLst/>
          </a:prstGeom>
        </p:spPr>
      </p:pic>
      <p:grpSp>
        <p:nvGrpSpPr>
          <p:cNvPr id="7" name="Group 6">
            <a:extLst>
              <a:ext uri="{FF2B5EF4-FFF2-40B4-BE49-F238E27FC236}">
                <a16:creationId xmlns:a16="http://schemas.microsoft.com/office/drawing/2014/main" id="{0E5510F2-777E-8B81-2E7D-E543D574B048}"/>
              </a:ext>
            </a:extLst>
          </p:cNvPr>
          <p:cNvGrpSpPr/>
          <p:nvPr/>
        </p:nvGrpSpPr>
        <p:grpSpPr>
          <a:xfrm>
            <a:off x="201706" y="487158"/>
            <a:ext cx="6930614" cy="4993993"/>
            <a:chOff x="4858113" y="536176"/>
            <a:chExt cx="6930614" cy="4993993"/>
          </a:xfrm>
        </p:grpSpPr>
        <p:sp>
          <p:nvSpPr>
            <p:cNvPr id="5" name="TextBox 4">
              <a:extLst>
                <a:ext uri="{FF2B5EF4-FFF2-40B4-BE49-F238E27FC236}">
                  <a16:creationId xmlns:a16="http://schemas.microsoft.com/office/drawing/2014/main" id="{719314FF-F61C-FE64-74AA-D17789CC4876}"/>
                </a:ext>
              </a:extLst>
            </p:cNvPr>
            <p:cNvSpPr txBox="1"/>
            <p:nvPr/>
          </p:nvSpPr>
          <p:spPr>
            <a:xfrm>
              <a:off x="4858113" y="2370330"/>
              <a:ext cx="6930614" cy="3159839"/>
            </a:xfrm>
            <a:prstGeom prst="rect">
              <a:avLst/>
            </a:prstGeom>
            <a:noFill/>
          </p:spPr>
          <p:txBody>
            <a:bodyPr wrap="square">
              <a:spAutoFit/>
            </a:bodyPr>
            <a:lstStyle/>
            <a:p>
              <a:pPr marL="285750" marR="0" lvl="0" indent="-285750" defTabSz="914400" rtl="0" eaLnBrk="0" fontAlgn="base" latinLnBrk="0" hangingPunct="0">
                <a:lnSpc>
                  <a:spcPct val="250000"/>
                </a:lnSpc>
                <a:spcBef>
                  <a:spcPct val="0"/>
                </a:spcBef>
                <a:spcAft>
                  <a:spcPct val="0"/>
                </a:spcAft>
                <a:buClrTx/>
                <a:buSzTx/>
                <a:buFont typeface="Wingdings" panose="05000000000000000000" pitchFamily="2" charset="2"/>
                <a:buChar char="ü"/>
                <a:tabLst/>
              </a:pPr>
              <a:r>
                <a:rPr kumimoji="0" lang="en-US" altLang="en-US" b="0" i="0" u="none" strike="noStrike" cap="none" normalizeH="0" baseline="0" dirty="0">
                  <a:ln>
                    <a:noFill/>
                  </a:ln>
                  <a:solidFill>
                    <a:srgbClr val="FFC000"/>
                  </a:solidFill>
                  <a:effectLst/>
                  <a:latin typeface="Bahnschrift SemiBold" panose="020B0502040204020203" pitchFamily="34" charset="0"/>
                </a:rPr>
                <a:t>A cab service company operating in </a:t>
              </a:r>
              <a:r>
                <a:rPr kumimoji="0" lang="en-US" altLang="en-US" b="1" i="0" u="none" strike="noStrike" cap="none" normalizeH="0" baseline="0" dirty="0">
                  <a:ln>
                    <a:noFill/>
                  </a:ln>
                  <a:solidFill>
                    <a:srgbClr val="FFC000"/>
                  </a:solidFill>
                  <a:effectLst/>
                  <a:latin typeface="Bahnschrift SemiBold" panose="020B0502040204020203" pitchFamily="34" charset="0"/>
                </a:rPr>
                <a:t>tier-2 cities</a:t>
              </a:r>
              <a:r>
                <a:rPr kumimoji="0" lang="en-US" altLang="en-US" b="0" i="0" u="none" strike="noStrike" cap="none" normalizeH="0" baseline="0" dirty="0">
                  <a:ln>
                    <a:noFill/>
                  </a:ln>
                  <a:solidFill>
                    <a:srgbClr val="FFC000"/>
                  </a:solidFill>
                  <a:effectLst/>
                  <a:latin typeface="Bahnschrift SemiBold" panose="020B0502040204020203" pitchFamily="34" charset="0"/>
                </a:rPr>
                <a:t> across India</a:t>
              </a:r>
            </a:p>
            <a:p>
              <a:pPr marL="285750" marR="0" lvl="0" indent="-285750" defTabSz="914400" rtl="0" eaLnBrk="0" fontAlgn="base" latinLnBrk="0" hangingPunct="0">
                <a:lnSpc>
                  <a:spcPct val="200000"/>
                </a:lnSpc>
                <a:spcBef>
                  <a:spcPct val="0"/>
                </a:spcBef>
                <a:spcAft>
                  <a:spcPct val="0"/>
                </a:spcAft>
                <a:buClrTx/>
                <a:buSzTx/>
                <a:buFont typeface="Wingdings" panose="05000000000000000000" pitchFamily="2" charset="2"/>
                <a:buChar char="ü"/>
                <a:tabLst/>
              </a:pPr>
              <a:r>
                <a:rPr kumimoji="0" lang="en-US" altLang="en-US" b="0" i="0" u="none" strike="noStrike" cap="none" normalizeH="0" baseline="0" dirty="0">
                  <a:ln>
                    <a:noFill/>
                  </a:ln>
                  <a:solidFill>
                    <a:srgbClr val="FFC000"/>
                  </a:solidFill>
                  <a:effectLst/>
                  <a:latin typeface="Bahnschrift SemiBold" panose="020B0502040204020203" pitchFamily="34" charset="0"/>
                </a:rPr>
                <a:t>Established </a:t>
              </a:r>
              <a:r>
                <a:rPr kumimoji="0" lang="en-US" altLang="en-US" b="1" i="0" u="none" strike="noStrike" cap="none" normalizeH="0" baseline="0" dirty="0">
                  <a:ln>
                    <a:noFill/>
                  </a:ln>
                  <a:solidFill>
                    <a:srgbClr val="FFC000"/>
                  </a:solidFill>
                  <a:effectLst/>
                  <a:latin typeface="Bahnschrift SemiBold" panose="020B0502040204020203" pitchFamily="34" charset="0"/>
                </a:rPr>
                <a:t>two years ago</a:t>
              </a:r>
              <a:r>
                <a:rPr kumimoji="0" lang="en-US" altLang="en-US" b="0" i="0" u="none" strike="noStrike" cap="none" normalizeH="0" baseline="0" dirty="0">
                  <a:ln>
                    <a:noFill/>
                  </a:ln>
                  <a:solidFill>
                    <a:srgbClr val="FFC000"/>
                  </a:solidFill>
                  <a:effectLst/>
                  <a:latin typeface="Bahnschrift SemiBold" panose="020B0502040204020203" pitchFamily="34" charset="0"/>
                </a:rPr>
                <a:t>, rapidly growing in the transportation sector</a:t>
              </a:r>
            </a:p>
            <a:p>
              <a:pPr marL="285750" marR="0" lvl="0" indent="-285750" defTabSz="914400" rtl="0" eaLnBrk="0" fontAlgn="base" latinLnBrk="0" hangingPunct="0">
                <a:lnSpc>
                  <a:spcPct val="250000"/>
                </a:lnSpc>
                <a:spcBef>
                  <a:spcPct val="0"/>
                </a:spcBef>
                <a:spcAft>
                  <a:spcPct val="0"/>
                </a:spcAft>
                <a:buClrTx/>
                <a:buSzTx/>
                <a:buFont typeface="Wingdings" panose="05000000000000000000" pitchFamily="2" charset="2"/>
                <a:buChar char="ü"/>
                <a:tabLst/>
              </a:pPr>
              <a:r>
                <a:rPr kumimoji="0" lang="en-US" altLang="en-US" b="0" i="0" u="none" strike="noStrike" cap="none" normalizeH="0" baseline="0" dirty="0">
                  <a:ln>
                    <a:noFill/>
                  </a:ln>
                  <a:solidFill>
                    <a:srgbClr val="FFC000"/>
                  </a:solidFill>
                  <a:effectLst/>
                  <a:latin typeface="Bahnschrift SemiBold" panose="020B0502040204020203" pitchFamily="34" charset="0"/>
                </a:rPr>
                <a:t>Supports </a:t>
              </a:r>
              <a:r>
                <a:rPr kumimoji="0" lang="en-US" altLang="en-US" b="1" i="0" u="none" strike="noStrike" cap="none" normalizeH="0" baseline="0" dirty="0">
                  <a:ln>
                    <a:noFill/>
                  </a:ln>
                  <a:solidFill>
                    <a:srgbClr val="FFC000"/>
                  </a:solidFill>
                  <a:effectLst/>
                  <a:latin typeface="Bahnschrift SemiBold" panose="020B0502040204020203" pitchFamily="34" charset="0"/>
                </a:rPr>
                <a:t>local drivers</a:t>
              </a:r>
              <a:r>
                <a:rPr kumimoji="0" lang="en-US" altLang="en-US" b="0" i="0" u="none" strike="noStrike" cap="none" normalizeH="0" baseline="0" dirty="0">
                  <a:ln>
                    <a:noFill/>
                  </a:ln>
                  <a:solidFill>
                    <a:srgbClr val="FFC000"/>
                  </a:solidFill>
                  <a:effectLst/>
                  <a:latin typeface="Bahnschrift SemiBold" panose="020B0502040204020203" pitchFamily="34" charset="0"/>
                </a:rPr>
                <a:t> for economic sustainability</a:t>
              </a:r>
            </a:p>
            <a:p>
              <a:pPr marL="285750" marR="0" lvl="0" indent="-285750" defTabSz="914400" rtl="0" eaLnBrk="0" fontAlgn="base" latinLnBrk="0" hangingPunct="0">
                <a:lnSpc>
                  <a:spcPct val="250000"/>
                </a:lnSpc>
                <a:spcBef>
                  <a:spcPct val="0"/>
                </a:spcBef>
                <a:spcAft>
                  <a:spcPct val="0"/>
                </a:spcAft>
                <a:buClrTx/>
                <a:buSzTx/>
                <a:buFont typeface="Wingdings" panose="05000000000000000000" pitchFamily="2" charset="2"/>
                <a:buChar char="ü"/>
                <a:tabLst/>
              </a:pPr>
              <a:r>
                <a:rPr kumimoji="0" lang="en-US" altLang="en-US" b="0" i="0" u="none" strike="noStrike" cap="none" normalizeH="0" baseline="0" dirty="0">
                  <a:ln>
                    <a:noFill/>
                  </a:ln>
                  <a:solidFill>
                    <a:srgbClr val="FFC000"/>
                  </a:solidFill>
                  <a:effectLst/>
                  <a:latin typeface="Bahnschrift SemiBold" panose="020B0502040204020203" pitchFamily="34" charset="0"/>
                </a:rPr>
                <a:t>Focused on </a:t>
              </a:r>
              <a:r>
                <a:rPr kumimoji="0" lang="en-US" altLang="en-US" b="1" i="0" u="none" strike="noStrike" cap="none" normalizeH="0" baseline="0" dirty="0">
                  <a:ln>
                    <a:noFill/>
                  </a:ln>
                  <a:solidFill>
                    <a:srgbClr val="FFC000"/>
                  </a:solidFill>
                  <a:effectLst/>
                  <a:latin typeface="Bahnschrift SemiBold" panose="020B0502040204020203" pitchFamily="34" charset="0"/>
                </a:rPr>
                <a:t>passenger satisfaction</a:t>
              </a:r>
              <a:r>
                <a:rPr kumimoji="0" lang="en-US" altLang="en-US" b="0" i="0" u="none" strike="noStrike" cap="none" normalizeH="0" baseline="0" dirty="0">
                  <a:ln>
                    <a:noFill/>
                  </a:ln>
                  <a:solidFill>
                    <a:srgbClr val="FFC000"/>
                  </a:solidFill>
                  <a:effectLst/>
                  <a:latin typeface="Bahnschrift SemiBold" panose="020B0502040204020203" pitchFamily="34" charset="0"/>
                </a:rPr>
                <a:t> and </a:t>
              </a:r>
              <a:r>
                <a:rPr kumimoji="0" lang="en-US" altLang="en-US" b="1" i="0" u="none" strike="noStrike" cap="none" normalizeH="0" baseline="0" dirty="0">
                  <a:ln>
                    <a:noFill/>
                  </a:ln>
                  <a:solidFill>
                    <a:srgbClr val="FFC000"/>
                  </a:solidFill>
                  <a:effectLst/>
                  <a:latin typeface="Bahnschrift SemiBold" panose="020B0502040204020203" pitchFamily="34" charset="0"/>
                </a:rPr>
                <a:t>service efficiency</a:t>
              </a:r>
              <a:r>
                <a:rPr kumimoji="0" lang="en-US" altLang="en-US" b="0" i="0" u="none" strike="noStrike" cap="none" normalizeH="0" baseline="0" dirty="0">
                  <a:ln>
                    <a:noFill/>
                  </a:ln>
                  <a:solidFill>
                    <a:srgbClr val="FFC000"/>
                  </a:solidFill>
                  <a:effectLst/>
                  <a:latin typeface="Bahnschrift SemiBold" panose="020B0502040204020203" pitchFamily="34" charset="0"/>
                </a:rPr>
                <a:t> </a:t>
              </a:r>
            </a:p>
          </p:txBody>
        </p:sp>
        <p:sp>
          <p:nvSpPr>
            <p:cNvPr id="6" name="TextBox 5">
              <a:extLst>
                <a:ext uri="{FF2B5EF4-FFF2-40B4-BE49-F238E27FC236}">
                  <a16:creationId xmlns:a16="http://schemas.microsoft.com/office/drawing/2014/main" id="{20106A4D-651F-A572-F004-01C4E601B150}"/>
                </a:ext>
              </a:extLst>
            </p:cNvPr>
            <p:cNvSpPr txBox="1"/>
            <p:nvPr/>
          </p:nvSpPr>
          <p:spPr>
            <a:xfrm>
              <a:off x="6348460" y="536176"/>
              <a:ext cx="5094567" cy="1446550"/>
            </a:xfrm>
            <a:prstGeom prst="rect">
              <a:avLst/>
            </a:prstGeom>
            <a:noFill/>
          </p:spPr>
          <p:txBody>
            <a:bodyPr wrap="square">
              <a:spAutoFit/>
            </a:bodyPr>
            <a:lstStyle/>
            <a:p>
              <a:r>
                <a:rPr lang="en-US" sz="4400" dirty="0">
                  <a:solidFill>
                    <a:srgbClr val="FFC000"/>
                  </a:solidFill>
                  <a:latin typeface="Berlin Sans FB Demi" panose="020E0802020502020306" pitchFamily="34" charset="0"/>
                  <a:cs typeface="Aharoni" panose="02010803020104030203" pitchFamily="2" charset="-79"/>
                </a:rPr>
                <a:t>About </a:t>
              </a:r>
            </a:p>
            <a:p>
              <a:r>
                <a:rPr lang="en-US" sz="4400" dirty="0">
                  <a:solidFill>
                    <a:srgbClr val="FFC000"/>
                  </a:solidFill>
                  <a:latin typeface="Berlin Sans FB Demi" panose="020E0802020502020306" pitchFamily="34" charset="0"/>
                  <a:cs typeface="Aharoni" panose="02010803020104030203" pitchFamily="2" charset="-79"/>
                </a:rPr>
                <a:t>		GoodCab’s</a:t>
              </a:r>
              <a:r>
                <a:rPr lang="en-US" sz="4000" dirty="0">
                  <a:solidFill>
                    <a:srgbClr val="FFC000"/>
                  </a:solidFill>
                  <a:latin typeface="Berlin Sans FB Demi" panose="020E0802020502020306" pitchFamily="34" charset="0"/>
                  <a:cs typeface="Aharoni" panose="02010803020104030203" pitchFamily="2" charset="-79"/>
                </a:rPr>
                <a:t> </a:t>
              </a:r>
              <a:endParaRPr lang="en-IN" sz="4000" dirty="0">
                <a:solidFill>
                  <a:srgbClr val="FFC000"/>
                </a:solidFill>
                <a:latin typeface="Berlin Sans FB Demi" panose="020E0802020502020306" pitchFamily="34" charset="0"/>
              </a:endParaRPr>
            </a:p>
          </p:txBody>
        </p:sp>
      </p:grpSp>
    </p:spTree>
    <p:extLst>
      <p:ext uri="{BB962C8B-B14F-4D97-AF65-F5344CB8AC3E}">
        <p14:creationId xmlns:p14="http://schemas.microsoft.com/office/powerpoint/2010/main" val="3875832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05D26385-F1D7-5C8E-F41B-B78E67EEA34F}"/>
              </a:ext>
            </a:extLst>
          </p:cNvPr>
          <p:cNvGraphicFramePr>
            <a:graphicFrameLocks/>
          </p:cNvGraphicFramePr>
          <p:nvPr>
            <p:extLst>
              <p:ext uri="{D42A27DB-BD31-4B8C-83A1-F6EECF244321}">
                <p14:modId xmlns:p14="http://schemas.microsoft.com/office/powerpoint/2010/main" val="4207062573"/>
              </p:ext>
            </p:extLst>
          </p:nvPr>
        </p:nvGraphicFramePr>
        <p:xfrm>
          <a:off x="560851" y="641448"/>
          <a:ext cx="10761573" cy="4284186"/>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73E6F4E4-3D0C-6654-F323-66F52280026E}"/>
              </a:ext>
            </a:extLst>
          </p:cNvPr>
          <p:cNvSpPr txBox="1"/>
          <p:nvPr/>
        </p:nvSpPr>
        <p:spPr>
          <a:xfrm>
            <a:off x="924629" y="5521114"/>
            <a:ext cx="10034016" cy="830997"/>
          </a:xfrm>
          <a:prstGeom prst="rect">
            <a:avLst/>
          </a:prstGeom>
          <a:noFill/>
        </p:spPr>
        <p:txBody>
          <a:bodyPr wrap="square">
            <a:spAutoFit/>
          </a:bodyPr>
          <a:lstStyle/>
          <a:p>
            <a:pPr marL="285750" indent="-285750">
              <a:buFont typeface="Wingdings" panose="05000000000000000000" pitchFamily="2" charset="2"/>
              <a:buChar char="q"/>
            </a:pPr>
            <a:r>
              <a:rPr lang="en-US" sz="1600" b="1" dirty="0">
                <a:solidFill>
                  <a:srgbClr val="FFC000"/>
                </a:solidFill>
              </a:rPr>
              <a:t>May (33%) month have the highest repeat passenger rate.</a:t>
            </a:r>
          </a:p>
          <a:p>
            <a:endParaRPr lang="en-US" sz="1600" b="1" dirty="0">
              <a:solidFill>
                <a:srgbClr val="FFC000"/>
              </a:solidFill>
            </a:endParaRPr>
          </a:p>
          <a:p>
            <a:pPr marL="285750" indent="-285750">
              <a:buFont typeface="Wingdings" panose="05000000000000000000" pitchFamily="2" charset="2"/>
              <a:buChar char="q"/>
            </a:pPr>
            <a:r>
              <a:rPr lang="en-US" sz="1600" b="1" dirty="0">
                <a:solidFill>
                  <a:srgbClr val="FFC000"/>
                </a:solidFill>
              </a:rPr>
              <a:t>January (11%) month have the lowest repeat passenger rate.</a:t>
            </a:r>
          </a:p>
        </p:txBody>
      </p:sp>
    </p:spTree>
    <p:extLst>
      <p:ext uri="{BB962C8B-B14F-4D97-AF65-F5344CB8AC3E}">
        <p14:creationId xmlns:p14="http://schemas.microsoft.com/office/powerpoint/2010/main" val="615830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7CFAEE-E033-B83F-5ABA-49086F1F4846}"/>
              </a:ext>
            </a:extLst>
          </p:cNvPr>
          <p:cNvSpPr txBox="1"/>
          <p:nvPr/>
        </p:nvSpPr>
        <p:spPr>
          <a:xfrm>
            <a:off x="3288623" y="324176"/>
            <a:ext cx="5614737" cy="769441"/>
          </a:xfrm>
          <a:prstGeom prst="rect">
            <a:avLst/>
          </a:prstGeom>
          <a:noFill/>
        </p:spPr>
        <p:txBody>
          <a:bodyPr wrap="square">
            <a:spAutoFit/>
          </a:bodyPr>
          <a:lstStyle/>
          <a:p>
            <a:pPr algn="ctr"/>
            <a:r>
              <a:rPr lang="en-US" sz="4400" dirty="0">
                <a:solidFill>
                  <a:srgbClr val="FFC000"/>
                </a:solidFill>
                <a:latin typeface="Berlin Sans FB Demi" panose="020E0802020502020306" pitchFamily="34" charset="0"/>
                <a:cs typeface="Aharoni" panose="02010803020104030203" pitchFamily="2" charset="-79"/>
              </a:rPr>
              <a:t>Recommendations</a:t>
            </a:r>
            <a:endParaRPr lang="en-IN" sz="4000" dirty="0">
              <a:solidFill>
                <a:srgbClr val="FFC000"/>
              </a:solidFill>
              <a:latin typeface="Berlin Sans FB Demi" panose="020E0802020502020306" pitchFamily="34" charset="0"/>
            </a:endParaRPr>
          </a:p>
        </p:txBody>
      </p:sp>
      <p:sp>
        <p:nvSpPr>
          <p:cNvPr id="3" name="Rectangle 1">
            <a:extLst>
              <a:ext uri="{FF2B5EF4-FFF2-40B4-BE49-F238E27FC236}">
                <a16:creationId xmlns:a16="http://schemas.microsoft.com/office/drawing/2014/main" id="{A4A78FA0-6686-3475-45A5-4AB517EB8B30}"/>
              </a:ext>
            </a:extLst>
          </p:cNvPr>
          <p:cNvSpPr>
            <a:spLocks noChangeArrowheads="1"/>
          </p:cNvSpPr>
          <p:nvPr/>
        </p:nvSpPr>
        <p:spPr bwMode="auto">
          <a:xfrm>
            <a:off x="163602" y="1093617"/>
            <a:ext cx="11864781" cy="5755422"/>
          </a:xfrm>
          <a:prstGeom prst="rect">
            <a:avLst/>
          </a:prstGeom>
          <a:noFill/>
        </p:spPr>
        <p:txBody>
          <a:bodyPr wrap="square">
            <a:spAutoFit/>
          </a:bodyPr>
          <a:lstStyle/>
          <a:p>
            <a:pPr marL="285750" indent="-285750" defTabSz="914400" eaLnBrk="0" fontAlgn="base" hangingPunct="0">
              <a:spcBef>
                <a:spcPct val="0"/>
              </a:spcBef>
              <a:spcAft>
                <a:spcPts val="1200"/>
              </a:spcAft>
              <a:buFont typeface="Wingdings" panose="05000000000000000000" pitchFamily="2" charset="2"/>
              <a:buChar char="ü"/>
            </a:pPr>
            <a:endParaRPr lang="en-US" altLang="en-US" dirty="0">
              <a:solidFill>
                <a:srgbClr val="FFC000"/>
              </a:solidFill>
              <a:latin typeface="Arial" panose="020B0604020202020204" pitchFamily="34" charset="0"/>
              <a:cs typeface="Arial" panose="020B0604020202020204" pitchFamily="34" charset="0"/>
            </a:endParaRPr>
          </a:p>
          <a:p>
            <a:pPr marL="285750" indent="-285750" defTabSz="914400" eaLnBrk="0" fontAlgn="base" hangingPunct="0">
              <a:spcBef>
                <a:spcPct val="0"/>
              </a:spcBef>
              <a:spcAft>
                <a:spcPts val="1200"/>
              </a:spcAft>
              <a:buFont typeface="Wingdings" panose="05000000000000000000" pitchFamily="2" charset="2"/>
              <a:buChar char="ü"/>
            </a:pPr>
            <a:r>
              <a:rPr lang="en-US" altLang="en-US" b="1" dirty="0">
                <a:solidFill>
                  <a:srgbClr val="FFC000"/>
                </a:solidFill>
                <a:latin typeface="Arial" panose="020B0604020202020204" pitchFamily="34" charset="0"/>
                <a:cs typeface="Arial" panose="020B0604020202020204" pitchFamily="34" charset="0"/>
              </a:rPr>
              <a:t>Enhance Service in Business Cities</a:t>
            </a:r>
            <a:r>
              <a:rPr lang="en-US" altLang="en-US" dirty="0">
                <a:solidFill>
                  <a:srgbClr val="FFC000"/>
                </a:solidFill>
                <a:latin typeface="Arial" panose="020B0604020202020204" pitchFamily="34" charset="0"/>
                <a:cs typeface="Arial" panose="020B0604020202020204" pitchFamily="34" charset="0"/>
              </a:rPr>
              <a:t>: Surat, Vadodara, and Lucknow have low ratings and underperforming trip targets. Improve driver training, vehicle quality, and customer experience to boost retention.</a:t>
            </a:r>
          </a:p>
          <a:p>
            <a:pPr marL="285750" indent="-285750" defTabSz="914400" eaLnBrk="0" fontAlgn="base" hangingPunct="0">
              <a:spcBef>
                <a:spcPct val="0"/>
              </a:spcBef>
              <a:spcAft>
                <a:spcPts val="1200"/>
              </a:spcAft>
              <a:buFont typeface="Wingdings" panose="05000000000000000000" pitchFamily="2" charset="2"/>
              <a:buChar char="ü"/>
            </a:pPr>
            <a:r>
              <a:rPr lang="en-US" altLang="en-US" b="1" dirty="0">
                <a:solidFill>
                  <a:srgbClr val="FFC000"/>
                </a:solidFill>
                <a:latin typeface="Arial" panose="020B0604020202020204" pitchFamily="34" charset="0"/>
                <a:cs typeface="Arial" panose="020B0604020202020204" pitchFamily="34" charset="0"/>
              </a:rPr>
              <a:t>Leverage Tourism Peaks: </a:t>
            </a:r>
            <a:r>
              <a:rPr lang="en-US" altLang="en-US" dirty="0">
                <a:solidFill>
                  <a:srgbClr val="FFC000"/>
                </a:solidFill>
                <a:latin typeface="Arial" panose="020B0604020202020204" pitchFamily="34" charset="0"/>
                <a:cs typeface="Arial" panose="020B0604020202020204" pitchFamily="34" charset="0"/>
              </a:rPr>
              <a:t>Focus marketing and promotional efforts in Jaipur, Mysore, and Kochi during peak tourism months (May-June, February) to maximize revenue.</a:t>
            </a:r>
          </a:p>
          <a:p>
            <a:pPr marL="285750" indent="-285750" defTabSz="914400" eaLnBrk="0" fontAlgn="base" hangingPunct="0">
              <a:spcBef>
                <a:spcPct val="0"/>
              </a:spcBef>
              <a:spcAft>
                <a:spcPts val="1200"/>
              </a:spcAft>
              <a:buFont typeface="Wingdings" panose="05000000000000000000" pitchFamily="2" charset="2"/>
              <a:buChar char="ü"/>
            </a:pPr>
            <a:r>
              <a:rPr lang="en-US" altLang="en-US" b="1" dirty="0">
                <a:solidFill>
                  <a:srgbClr val="FFC000"/>
                </a:solidFill>
                <a:latin typeface="Arial" panose="020B0604020202020204" pitchFamily="34" charset="0"/>
                <a:cs typeface="Arial" panose="020B0604020202020204" pitchFamily="34" charset="0"/>
              </a:rPr>
              <a:t>Target Repeat Passengers in Business Hubs: </a:t>
            </a:r>
            <a:r>
              <a:rPr lang="en-US" altLang="en-US" dirty="0">
                <a:solidFill>
                  <a:srgbClr val="FFC000"/>
                </a:solidFill>
                <a:latin typeface="Arial" panose="020B0604020202020204" pitchFamily="34" charset="0"/>
                <a:cs typeface="Arial" panose="020B0604020202020204" pitchFamily="34" charset="0"/>
              </a:rPr>
              <a:t>Surat and Lucknow have high repeat passenger rates (43% &amp; 37%). Implement loyalty programs and corporate tie-ups to increase trip frequency and retention.</a:t>
            </a:r>
          </a:p>
          <a:p>
            <a:pPr marL="285750" indent="-285750" defTabSz="914400" eaLnBrk="0" fontAlgn="base" hangingPunct="0">
              <a:spcBef>
                <a:spcPct val="0"/>
              </a:spcBef>
              <a:spcAft>
                <a:spcPts val="1200"/>
              </a:spcAft>
              <a:buFont typeface="Wingdings" panose="05000000000000000000" pitchFamily="2" charset="2"/>
              <a:buChar char="ü"/>
            </a:pPr>
            <a:r>
              <a:rPr lang="en-US" altLang="en-US" b="1" dirty="0">
                <a:solidFill>
                  <a:srgbClr val="FFC000"/>
                </a:solidFill>
                <a:latin typeface="Arial" panose="020B0604020202020204" pitchFamily="34" charset="0"/>
                <a:cs typeface="Arial" panose="020B0604020202020204" pitchFamily="34" charset="0"/>
              </a:rPr>
              <a:t>Adjust Pricing for Efficiency: </a:t>
            </a:r>
            <a:r>
              <a:rPr lang="en-US" altLang="en-US" dirty="0">
                <a:solidFill>
                  <a:srgbClr val="FFC000"/>
                </a:solidFill>
                <a:latin typeface="Arial" panose="020B0604020202020204" pitchFamily="34" charset="0"/>
                <a:cs typeface="Arial" panose="020B0604020202020204" pitchFamily="34" charset="0"/>
              </a:rPr>
              <a:t>Tourism cities show higher fare efficiency per km. Optimize pricing in business cities to improve revenue per trip without deterring frequent travelers.</a:t>
            </a:r>
          </a:p>
          <a:p>
            <a:pPr marL="285750" indent="-285750" defTabSz="914400" eaLnBrk="0" fontAlgn="base" hangingPunct="0">
              <a:spcBef>
                <a:spcPct val="0"/>
              </a:spcBef>
              <a:spcAft>
                <a:spcPts val="1200"/>
              </a:spcAft>
              <a:buFont typeface="Wingdings" panose="05000000000000000000" pitchFamily="2" charset="2"/>
              <a:buChar char="ü"/>
            </a:pPr>
            <a:r>
              <a:rPr lang="en-US" altLang="en-US" b="1" dirty="0">
                <a:solidFill>
                  <a:srgbClr val="FFC000"/>
                </a:solidFill>
                <a:latin typeface="Arial" panose="020B0604020202020204" pitchFamily="34" charset="0"/>
                <a:cs typeface="Arial" panose="020B0604020202020204" pitchFamily="34" charset="0"/>
              </a:rPr>
              <a:t>Balance Fleet Allocation: </a:t>
            </a:r>
            <a:r>
              <a:rPr lang="en-US" altLang="en-US" dirty="0">
                <a:solidFill>
                  <a:srgbClr val="FFC000"/>
                </a:solidFill>
                <a:latin typeface="Arial" panose="020B0604020202020204" pitchFamily="34" charset="0"/>
                <a:cs typeface="Arial" panose="020B0604020202020204" pitchFamily="34" charset="0"/>
              </a:rPr>
              <a:t>Business cities peak on weekdays, while tourism cities see higher weekend demand. Dynamically adjust fleet distribution to meet demand patterns efficiently.</a:t>
            </a:r>
          </a:p>
          <a:p>
            <a:pPr marL="285750" indent="-285750" defTabSz="914400" eaLnBrk="0" fontAlgn="base" hangingPunct="0">
              <a:spcBef>
                <a:spcPct val="0"/>
              </a:spcBef>
              <a:spcAft>
                <a:spcPts val="1200"/>
              </a:spcAft>
              <a:buFont typeface="Wingdings" panose="05000000000000000000" pitchFamily="2" charset="2"/>
              <a:buChar char="ü"/>
            </a:pPr>
            <a:r>
              <a:rPr lang="en-US" altLang="en-US" b="1" dirty="0">
                <a:solidFill>
                  <a:srgbClr val="FFC000"/>
                </a:solidFill>
                <a:latin typeface="Arial" panose="020B0604020202020204" pitchFamily="34" charset="0"/>
                <a:cs typeface="Arial" panose="020B0604020202020204" pitchFamily="34" charset="0"/>
              </a:rPr>
              <a:t>Address Seasonal Performance Drops: </a:t>
            </a:r>
            <a:r>
              <a:rPr lang="en-US" altLang="en-US" dirty="0">
                <a:solidFill>
                  <a:srgbClr val="FFC000"/>
                </a:solidFill>
                <a:latin typeface="Arial" panose="020B0604020202020204" pitchFamily="34" charset="0"/>
                <a:cs typeface="Arial" panose="020B0604020202020204" pitchFamily="34" charset="0"/>
              </a:rPr>
              <a:t>Ratings decline from April-June, likely due to high demand. Improve service quality during this period to maintain customer satisfaction.</a:t>
            </a:r>
          </a:p>
          <a:p>
            <a:pPr marL="285750" indent="-285750" defTabSz="914400" eaLnBrk="0" fontAlgn="base" hangingPunct="0">
              <a:spcBef>
                <a:spcPct val="0"/>
              </a:spcBef>
              <a:spcAft>
                <a:spcPts val="1200"/>
              </a:spcAft>
              <a:buFont typeface="Wingdings" panose="05000000000000000000" pitchFamily="2" charset="2"/>
              <a:buChar char="ü"/>
            </a:pPr>
            <a:r>
              <a:rPr lang="en-US" altLang="en-US" b="1" dirty="0">
                <a:solidFill>
                  <a:srgbClr val="FFC000"/>
                </a:solidFill>
                <a:latin typeface="Arial" panose="020B0604020202020204" pitchFamily="34" charset="0"/>
                <a:cs typeface="Arial" panose="020B0604020202020204" pitchFamily="34" charset="0"/>
              </a:rPr>
              <a:t>Improve Monthly Target Performance: </a:t>
            </a:r>
            <a:r>
              <a:rPr lang="en-US" altLang="en-US" dirty="0">
                <a:solidFill>
                  <a:srgbClr val="FFC000"/>
                </a:solidFill>
                <a:latin typeface="Arial" panose="020B0604020202020204" pitchFamily="34" charset="0"/>
                <a:cs typeface="Arial" panose="020B0604020202020204" pitchFamily="34" charset="0"/>
              </a:rPr>
              <a:t>Most cities missed trip targets by over 60%. Strengthen demand forecasting and promotional campaigns to boost trip volume.</a:t>
            </a:r>
          </a:p>
          <a:p>
            <a:pPr marL="285750" indent="-285750" defTabSz="914400" eaLnBrk="0" fontAlgn="base" hangingPunct="0">
              <a:spcBef>
                <a:spcPct val="0"/>
              </a:spcBef>
              <a:spcAft>
                <a:spcPts val="1200"/>
              </a:spcAft>
              <a:buFont typeface="Wingdings" panose="05000000000000000000" pitchFamily="2" charset="2"/>
              <a:buChar char="ü"/>
            </a:pPr>
            <a:endParaRPr lang="en-US" altLang="en-US" dirty="0">
              <a:solidFill>
                <a:srgbClr val="FFC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7099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7CFAEE-E033-B83F-5ABA-49086F1F4846}"/>
              </a:ext>
            </a:extLst>
          </p:cNvPr>
          <p:cNvSpPr txBox="1"/>
          <p:nvPr/>
        </p:nvSpPr>
        <p:spPr>
          <a:xfrm>
            <a:off x="3288631" y="2659559"/>
            <a:ext cx="5614737" cy="769441"/>
          </a:xfrm>
          <a:prstGeom prst="rect">
            <a:avLst/>
          </a:prstGeom>
          <a:noFill/>
        </p:spPr>
        <p:txBody>
          <a:bodyPr wrap="square">
            <a:spAutoFit/>
          </a:bodyPr>
          <a:lstStyle/>
          <a:p>
            <a:pPr algn="ctr"/>
            <a:r>
              <a:rPr lang="en-US" sz="4400" dirty="0">
                <a:solidFill>
                  <a:srgbClr val="FFC000"/>
                </a:solidFill>
                <a:latin typeface="Berlin Sans FB Demi" panose="020E0802020502020306" pitchFamily="34" charset="0"/>
                <a:cs typeface="Aharoni" panose="02010803020104030203" pitchFamily="2" charset="-79"/>
              </a:rPr>
              <a:t>Thank You</a:t>
            </a:r>
            <a:endParaRPr lang="en-IN" sz="4000" dirty="0">
              <a:solidFill>
                <a:srgbClr val="FFC000"/>
              </a:solidFill>
              <a:latin typeface="Berlin Sans FB Demi" panose="020E0802020502020306" pitchFamily="34" charset="0"/>
            </a:endParaRPr>
          </a:p>
        </p:txBody>
      </p:sp>
    </p:spTree>
    <p:extLst>
      <p:ext uri="{BB962C8B-B14F-4D97-AF65-F5344CB8AC3E}">
        <p14:creationId xmlns:p14="http://schemas.microsoft.com/office/powerpoint/2010/main" val="692500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ar on the street&#10;&#10;Description automatically generated">
            <a:extLst>
              <a:ext uri="{FF2B5EF4-FFF2-40B4-BE49-F238E27FC236}">
                <a16:creationId xmlns:a16="http://schemas.microsoft.com/office/drawing/2014/main" id="{2C37F4DF-71EB-7224-0E40-0262CB09702C}"/>
              </a:ext>
            </a:extLst>
          </p:cNvPr>
          <p:cNvPicPr>
            <a:picLocks noChangeAspect="1"/>
          </p:cNvPicPr>
          <p:nvPr/>
        </p:nvPicPr>
        <p:blipFill>
          <a:blip r:embed="rId2"/>
          <a:stretch>
            <a:fillRect/>
          </a:stretch>
        </p:blipFill>
        <p:spPr>
          <a:xfrm>
            <a:off x="-1" y="0"/>
            <a:ext cx="4965325" cy="6858000"/>
          </a:xfrm>
          <a:prstGeom prst="rect">
            <a:avLst/>
          </a:prstGeom>
        </p:spPr>
      </p:pic>
      <p:sp>
        <p:nvSpPr>
          <p:cNvPr id="2" name="TextBox 1">
            <a:extLst>
              <a:ext uri="{FF2B5EF4-FFF2-40B4-BE49-F238E27FC236}">
                <a16:creationId xmlns:a16="http://schemas.microsoft.com/office/drawing/2014/main" id="{6FD56079-548B-B6D7-2BBE-CE8078536C61}"/>
              </a:ext>
            </a:extLst>
          </p:cNvPr>
          <p:cNvSpPr txBox="1"/>
          <p:nvPr/>
        </p:nvSpPr>
        <p:spPr>
          <a:xfrm>
            <a:off x="6348150" y="690440"/>
            <a:ext cx="4965326" cy="769441"/>
          </a:xfrm>
          <a:prstGeom prst="rect">
            <a:avLst/>
          </a:prstGeom>
          <a:noFill/>
        </p:spPr>
        <p:txBody>
          <a:bodyPr wrap="square">
            <a:spAutoFit/>
          </a:bodyPr>
          <a:lstStyle/>
          <a:p>
            <a:pPr algn="ctr"/>
            <a:r>
              <a:rPr lang="en-US" sz="4400" dirty="0">
                <a:solidFill>
                  <a:srgbClr val="FFC000"/>
                </a:solidFill>
                <a:latin typeface="Berlin Sans FB Demi" panose="020E0802020502020306" pitchFamily="34" charset="0"/>
                <a:cs typeface="Aharoni" panose="02010803020104030203" pitchFamily="2" charset="-79"/>
              </a:rPr>
              <a:t>Agendas</a:t>
            </a:r>
            <a:endParaRPr lang="en-IN" sz="4000" dirty="0">
              <a:solidFill>
                <a:srgbClr val="FFC000"/>
              </a:solidFill>
              <a:latin typeface="Berlin Sans FB Demi" panose="020E0802020502020306" pitchFamily="34" charset="0"/>
            </a:endParaRPr>
          </a:p>
        </p:txBody>
      </p:sp>
      <p:sp>
        <p:nvSpPr>
          <p:cNvPr id="3" name="TextBox 2">
            <a:extLst>
              <a:ext uri="{FF2B5EF4-FFF2-40B4-BE49-F238E27FC236}">
                <a16:creationId xmlns:a16="http://schemas.microsoft.com/office/drawing/2014/main" id="{E20AD493-D062-E8C8-767A-00A0CA831532}"/>
              </a:ext>
            </a:extLst>
          </p:cNvPr>
          <p:cNvSpPr txBox="1"/>
          <p:nvPr/>
        </p:nvSpPr>
        <p:spPr>
          <a:xfrm>
            <a:off x="5597338" y="1876397"/>
            <a:ext cx="5859556" cy="4810869"/>
          </a:xfrm>
          <a:prstGeom prst="rect">
            <a:avLst/>
          </a:prstGeom>
          <a:noFill/>
        </p:spPr>
        <p:txBody>
          <a:bodyPr wrap="square">
            <a:spAutoFit/>
          </a:bodyPr>
          <a:lstStyle/>
          <a:p>
            <a:pPr marL="285750" marR="0" lvl="0" indent="-285750" defTabSz="914400" rtl="0" eaLnBrk="0" fontAlgn="base" latinLnBrk="0" hangingPunct="0">
              <a:lnSpc>
                <a:spcPct val="200000"/>
              </a:lnSpc>
              <a:spcBef>
                <a:spcPct val="0"/>
              </a:spcBef>
              <a:spcAft>
                <a:spcPct val="0"/>
              </a:spcAft>
              <a:buClrTx/>
              <a:buSzTx/>
              <a:buFont typeface="Courier New" panose="02070309020205020404" pitchFamily="49" charset="0"/>
              <a:buChar char="o"/>
              <a:tabLst/>
            </a:pPr>
            <a:r>
              <a:rPr lang="en-US" altLang="en-US" sz="2000" b="1" dirty="0">
                <a:solidFill>
                  <a:srgbClr val="FFC000"/>
                </a:solidFill>
                <a:latin typeface="Bahnschrift SemiBold" panose="020B0502040204020203" pitchFamily="34" charset="0"/>
              </a:rPr>
              <a:t>Project Goals</a:t>
            </a:r>
          </a:p>
          <a:p>
            <a:pPr marL="285750" marR="0" lvl="0" indent="-285750" defTabSz="914400" rtl="0" eaLnBrk="0" fontAlgn="base" latinLnBrk="0" hangingPunct="0">
              <a:lnSpc>
                <a:spcPct val="200000"/>
              </a:lnSpc>
              <a:spcBef>
                <a:spcPct val="0"/>
              </a:spcBef>
              <a:spcAft>
                <a:spcPct val="0"/>
              </a:spcAft>
              <a:buClrTx/>
              <a:buSzTx/>
              <a:buFont typeface="Courier New" panose="02070309020205020404" pitchFamily="49" charset="0"/>
              <a:buChar char="o"/>
              <a:tabLst/>
            </a:pPr>
            <a:r>
              <a:rPr kumimoji="0" lang="en-US" altLang="en-US" sz="2000" b="1" i="0" u="none" strike="noStrike" cap="none" normalizeH="0" baseline="0" dirty="0">
                <a:ln>
                  <a:noFill/>
                </a:ln>
                <a:solidFill>
                  <a:srgbClr val="FFC000"/>
                </a:solidFill>
                <a:effectLst/>
                <a:latin typeface="Bahnschrift SemiBold" panose="020B0502040204020203" pitchFamily="34" charset="0"/>
              </a:rPr>
              <a:t>Objective</a:t>
            </a:r>
          </a:p>
          <a:p>
            <a:pPr marL="285750" indent="-285750" defTabSz="914400" eaLnBrk="0" fontAlgn="base" hangingPunct="0">
              <a:lnSpc>
                <a:spcPct val="200000"/>
              </a:lnSpc>
              <a:spcBef>
                <a:spcPct val="0"/>
              </a:spcBef>
              <a:spcAft>
                <a:spcPct val="0"/>
              </a:spcAft>
              <a:buFont typeface="Courier New" panose="02070309020205020404" pitchFamily="49" charset="0"/>
              <a:buChar char="o"/>
            </a:pPr>
            <a:r>
              <a:rPr lang="en-US" altLang="en-US" sz="2000" b="1" dirty="0">
                <a:solidFill>
                  <a:srgbClr val="FFC000"/>
                </a:solidFill>
                <a:latin typeface="Bahnschrift SemiBold" panose="020B0502040204020203" pitchFamily="34" charset="0"/>
              </a:rPr>
              <a:t>Important Factors to Optimize </a:t>
            </a:r>
            <a:r>
              <a:rPr kumimoji="0" lang="en-US" altLang="en-US" sz="2000" b="1" i="0" u="none" strike="noStrike" cap="none" normalizeH="0" baseline="0" dirty="0">
                <a:ln>
                  <a:noFill/>
                </a:ln>
                <a:solidFill>
                  <a:srgbClr val="FFC000"/>
                </a:solidFill>
                <a:effectLst/>
                <a:latin typeface="Bahnschrift SemiBold" panose="020B0502040204020203" pitchFamily="34" charset="0"/>
              </a:rPr>
              <a:t>Business</a:t>
            </a:r>
          </a:p>
          <a:p>
            <a:pPr marL="285750" marR="0" lvl="0" indent="-285750" defTabSz="914400" rtl="0" eaLnBrk="0" fontAlgn="base" latinLnBrk="0" hangingPunct="0">
              <a:lnSpc>
                <a:spcPct val="200000"/>
              </a:lnSpc>
              <a:spcBef>
                <a:spcPct val="0"/>
              </a:spcBef>
              <a:spcAft>
                <a:spcPct val="0"/>
              </a:spcAft>
              <a:buClrTx/>
              <a:buSzTx/>
              <a:buFont typeface="Courier New" panose="02070309020205020404" pitchFamily="49" charset="0"/>
              <a:buChar char="o"/>
              <a:tabLst/>
            </a:pPr>
            <a:r>
              <a:rPr lang="en-US" altLang="en-US" sz="2000" b="1" dirty="0">
                <a:solidFill>
                  <a:srgbClr val="FFC000"/>
                </a:solidFill>
                <a:latin typeface="Bahnschrift SemiBold" panose="020B0502040204020203" pitchFamily="34" charset="0"/>
              </a:rPr>
              <a:t>Key Findings</a:t>
            </a:r>
            <a:endParaRPr kumimoji="0" lang="en-US" altLang="en-US" sz="2000" b="1" i="0" u="none" strike="noStrike" cap="none" normalizeH="0" baseline="0" dirty="0">
              <a:ln>
                <a:noFill/>
              </a:ln>
              <a:solidFill>
                <a:srgbClr val="FFC000"/>
              </a:solidFill>
              <a:effectLst/>
              <a:latin typeface="Bahnschrift SemiBold" panose="020B0502040204020203" pitchFamily="34" charset="0"/>
            </a:endParaRPr>
          </a:p>
          <a:p>
            <a:pPr marL="285750" marR="0" lvl="0" indent="-285750" defTabSz="914400" rtl="0" eaLnBrk="0" fontAlgn="base" latinLnBrk="0" hangingPunct="0">
              <a:lnSpc>
                <a:spcPct val="200000"/>
              </a:lnSpc>
              <a:spcBef>
                <a:spcPct val="0"/>
              </a:spcBef>
              <a:spcAft>
                <a:spcPct val="0"/>
              </a:spcAft>
              <a:buClrTx/>
              <a:buSzTx/>
              <a:buFont typeface="Courier New" panose="02070309020205020404" pitchFamily="49" charset="0"/>
              <a:buChar char="o"/>
              <a:tabLst/>
            </a:pPr>
            <a:r>
              <a:rPr lang="en-US" altLang="en-US" sz="2000" b="1" dirty="0">
                <a:solidFill>
                  <a:srgbClr val="FFC000"/>
                </a:solidFill>
                <a:latin typeface="Bahnschrift SemiBold" panose="020B0502040204020203" pitchFamily="34" charset="0"/>
              </a:rPr>
              <a:t>Dataset Overview</a:t>
            </a:r>
          </a:p>
          <a:p>
            <a:pPr marL="285750" marR="0" lvl="0" indent="-285750" defTabSz="914400" rtl="0" eaLnBrk="0" fontAlgn="base" latinLnBrk="0" hangingPunct="0">
              <a:lnSpc>
                <a:spcPct val="200000"/>
              </a:lnSpc>
              <a:spcBef>
                <a:spcPct val="0"/>
              </a:spcBef>
              <a:spcAft>
                <a:spcPct val="0"/>
              </a:spcAft>
              <a:buClrTx/>
              <a:buSzTx/>
              <a:buFont typeface="Courier New" panose="02070309020205020404" pitchFamily="49" charset="0"/>
              <a:buChar char="o"/>
              <a:tabLst/>
            </a:pPr>
            <a:r>
              <a:rPr lang="en-US" altLang="en-US" sz="2000" b="1" dirty="0">
                <a:solidFill>
                  <a:srgbClr val="FFC000"/>
                </a:solidFill>
                <a:latin typeface="Bahnschrift SemiBold" panose="020B0502040204020203" pitchFamily="34" charset="0"/>
              </a:rPr>
              <a:t>Data Analysis</a:t>
            </a:r>
          </a:p>
          <a:p>
            <a:pPr marL="285750" marR="0" lvl="0" indent="-285750" defTabSz="914400" rtl="0" eaLnBrk="0" fontAlgn="base" latinLnBrk="0" hangingPunct="0">
              <a:lnSpc>
                <a:spcPct val="200000"/>
              </a:lnSpc>
              <a:spcBef>
                <a:spcPct val="0"/>
              </a:spcBef>
              <a:spcAft>
                <a:spcPct val="0"/>
              </a:spcAft>
              <a:buClrTx/>
              <a:buSzTx/>
              <a:buFont typeface="Courier New" panose="02070309020205020404" pitchFamily="49" charset="0"/>
              <a:buChar char="o"/>
              <a:tabLst/>
            </a:pPr>
            <a:r>
              <a:rPr lang="en-US" altLang="en-US" sz="2000" b="1" dirty="0">
                <a:solidFill>
                  <a:srgbClr val="FFC000"/>
                </a:solidFill>
                <a:latin typeface="Bahnschrift SemiBold" panose="020B0502040204020203" pitchFamily="34" charset="0"/>
              </a:rPr>
              <a:t>Recommendations</a:t>
            </a:r>
          </a:p>
          <a:p>
            <a:pPr marL="285750" marR="0" lvl="0" indent="-285750" defTabSz="914400" rtl="0" eaLnBrk="0" fontAlgn="base" latinLnBrk="0" hangingPunct="0">
              <a:lnSpc>
                <a:spcPct val="150000"/>
              </a:lnSpc>
              <a:spcBef>
                <a:spcPct val="0"/>
              </a:spcBef>
              <a:spcAft>
                <a:spcPct val="0"/>
              </a:spcAft>
              <a:buClrTx/>
              <a:buSzTx/>
              <a:buFont typeface="Courier New" panose="02070309020205020404" pitchFamily="49" charset="0"/>
              <a:buChar char="o"/>
              <a:tabLst/>
            </a:pPr>
            <a:endParaRPr lang="en-US" altLang="en-US" sz="2000" b="1" dirty="0">
              <a:solidFill>
                <a:srgbClr val="FFC000"/>
              </a:solidFill>
              <a:latin typeface="Bahnschrift SemiBold" panose="020B0502040204020203" pitchFamily="34" charset="0"/>
            </a:endParaRPr>
          </a:p>
        </p:txBody>
      </p:sp>
    </p:spTree>
    <p:extLst>
      <p:ext uri="{BB962C8B-B14F-4D97-AF65-F5344CB8AC3E}">
        <p14:creationId xmlns:p14="http://schemas.microsoft.com/office/powerpoint/2010/main" val="338001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D56079-548B-B6D7-2BBE-CE8078536C61}"/>
              </a:ext>
            </a:extLst>
          </p:cNvPr>
          <p:cNvSpPr txBox="1"/>
          <p:nvPr/>
        </p:nvSpPr>
        <p:spPr>
          <a:xfrm>
            <a:off x="6096000" y="787854"/>
            <a:ext cx="4965326" cy="769441"/>
          </a:xfrm>
          <a:prstGeom prst="rect">
            <a:avLst/>
          </a:prstGeom>
          <a:noFill/>
        </p:spPr>
        <p:txBody>
          <a:bodyPr wrap="square">
            <a:spAutoFit/>
          </a:bodyPr>
          <a:lstStyle/>
          <a:p>
            <a:pPr algn="ctr"/>
            <a:r>
              <a:rPr lang="en-US" sz="4400" dirty="0">
                <a:solidFill>
                  <a:srgbClr val="FFC000"/>
                </a:solidFill>
                <a:latin typeface="Berlin Sans FB Demi" panose="020E0802020502020306" pitchFamily="34" charset="0"/>
                <a:cs typeface="Aharoni" panose="02010803020104030203" pitchFamily="2" charset="-79"/>
              </a:rPr>
              <a:t>Project Goals</a:t>
            </a:r>
            <a:endParaRPr lang="en-IN" sz="4000" dirty="0">
              <a:solidFill>
                <a:srgbClr val="FFC000"/>
              </a:solidFill>
              <a:latin typeface="Berlin Sans FB Demi" panose="020E0802020502020306" pitchFamily="34" charset="0"/>
            </a:endParaRPr>
          </a:p>
        </p:txBody>
      </p:sp>
      <p:sp>
        <p:nvSpPr>
          <p:cNvPr id="3" name="TextBox 2">
            <a:extLst>
              <a:ext uri="{FF2B5EF4-FFF2-40B4-BE49-F238E27FC236}">
                <a16:creationId xmlns:a16="http://schemas.microsoft.com/office/drawing/2014/main" id="{E20AD493-D062-E8C8-767A-00A0CA831532}"/>
              </a:ext>
            </a:extLst>
          </p:cNvPr>
          <p:cNvSpPr txBox="1"/>
          <p:nvPr/>
        </p:nvSpPr>
        <p:spPr>
          <a:xfrm>
            <a:off x="5841337" y="2135194"/>
            <a:ext cx="6350663" cy="3429208"/>
          </a:xfrm>
          <a:prstGeom prst="rect">
            <a:avLst/>
          </a:prstGeom>
          <a:noFill/>
        </p:spPr>
        <p:txBody>
          <a:bodyPr wrap="square">
            <a:spAutoFit/>
          </a:bodyPr>
          <a:lstStyle>
            <a:defPPr>
              <a:defRPr lang="en-US"/>
            </a:defPPr>
            <a:lvl1pPr marL="285750" marR="0" lvl="0" indent="-285750" defTabSz="914400" eaLnBrk="0" fontAlgn="base" hangingPunct="0">
              <a:lnSpc>
                <a:spcPct val="250000"/>
              </a:lnSpc>
              <a:spcBef>
                <a:spcPct val="0"/>
              </a:spcBef>
              <a:spcAft>
                <a:spcPct val="0"/>
              </a:spcAft>
              <a:buClrTx/>
              <a:buSzTx/>
              <a:buFont typeface="Courier New" panose="02070309020205020404" pitchFamily="49" charset="0"/>
              <a:buChar char="o"/>
              <a:tabLst/>
              <a:defRPr>
                <a:latin typeface="Bahnschrift SemiBold" panose="020B0502040204020203" pitchFamily="34" charset="0"/>
              </a:defRPr>
            </a:lvl1pPr>
          </a:lstStyle>
          <a:p>
            <a:pPr>
              <a:buFont typeface="Wingdings" panose="05000000000000000000" pitchFamily="2" charset="2"/>
              <a:buChar char="ü"/>
            </a:pPr>
            <a:r>
              <a:rPr lang="en-US" altLang="en-US" dirty="0">
                <a:solidFill>
                  <a:srgbClr val="FFC000"/>
                </a:solidFill>
              </a:rPr>
              <a:t>Identify growth opportunities and bottlenecks</a:t>
            </a:r>
          </a:p>
          <a:p>
            <a:pPr>
              <a:buFont typeface="Wingdings" panose="05000000000000000000" pitchFamily="2" charset="2"/>
              <a:buChar char="ü"/>
            </a:pPr>
            <a:r>
              <a:rPr lang="en-US" altLang="en-US" dirty="0">
                <a:solidFill>
                  <a:srgbClr val="FFC000"/>
                </a:solidFill>
              </a:rPr>
              <a:t>Improve customer experience</a:t>
            </a:r>
          </a:p>
          <a:p>
            <a:pPr>
              <a:buFont typeface="Wingdings" panose="05000000000000000000" pitchFamily="2" charset="2"/>
              <a:buChar char="ü"/>
            </a:pPr>
            <a:r>
              <a:rPr lang="en-US" altLang="en-US" dirty="0">
                <a:solidFill>
                  <a:srgbClr val="FFC000"/>
                </a:solidFill>
              </a:rPr>
              <a:t>Optimize trip distribution and resource allocation</a:t>
            </a:r>
          </a:p>
          <a:p>
            <a:pPr>
              <a:buFont typeface="Wingdings" panose="05000000000000000000" pitchFamily="2" charset="2"/>
              <a:buChar char="ü"/>
            </a:pPr>
            <a:r>
              <a:rPr lang="en-US" altLang="en-US" dirty="0">
                <a:solidFill>
                  <a:srgbClr val="FFC000"/>
                </a:solidFill>
              </a:rPr>
              <a:t>Analyze the key matrices for Tourism focused cities and business focused cities. </a:t>
            </a:r>
          </a:p>
        </p:txBody>
      </p:sp>
      <p:pic>
        <p:nvPicPr>
          <p:cNvPr id="7" name="Picture 6" descr="A yellow taxi on a wet street&#10;&#10;Description automatically generated">
            <a:extLst>
              <a:ext uri="{FF2B5EF4-FFF2-40B4-BE49-F238E27FC236}">
                <a16:creationId xmlns:a16="http://schemas.microsoft.com/office/drawing/2014/main" id="{B7AF42C6-CDA7-0B63-6649-7E77A8B3194D}"/>
              </a:ext>
            </a:extLst>
          </p:cNvPr>
          <p:cNvPicPr>
            <a:picLocks noChangeAspect="1"/>
          </p:cNvPicPr>
          <p:nvPr/>
        </p:nvPicPr>
        <p:blipFill>
          <a:blip r:embed="rId2"/>
          <a:stretch>
            <a:fillRect/>
          </a:stretch>
        </p:blipFill>
        <p:spPr>
          <a:xfrm>
            <a:off x="-58832" y="0"/>
            <a:ext cx="5034243" cy="6858000"/>
          </a:xfrm>
          <a:prstGeom prst="rect">
            <a:avLst/>
          </a:prstGeom>
        </p:spPr>
      </p:pic>
    </p:spTree>
    <p:extLst>
      <p:ext uri="{BB962C8B-B14F-4D97-AF65-F5344CB8AC3E}">
        <p14:creationId xmlns:p14="http://schemas.microsoft.com/office/powerpoint/2010/main" val="2224419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0536D5-D2E1-6F1E-D2E4-A899AF555684}"/>
              </a:ext>
            </a:extLst>
          </p:cNvPr>
          <p:cNvSpPr txBox="1"/>
          <p:nvPr/>
        </p:nvSpPr>
        <p:spPr>
          <a:xfrm>
            <a:off x="6036464" y="698819"/>
            <a:ext cx="4965326" cy="769441"/>
          </a:xfrm>
          <a:prstGeom prst="rect">
            <a:avLst/>
          </a:prstGeom>
          <a:noFill/>
        </p:spPr>
        <p:txBody>
          <a:bodyPr wrap="square">
            <a:spAutoFit/>
          </a:bodyPr>
          <a:lstStyle/>
          <a:p>
            <a:pPr algn="ctr"/>
            <a:r>
              <a:rPr lang="en-US" sz="4400" dirty="0">
                <a:solidFill>
                  <a:srgbClr val="FFC000"/>
                </a:solidFill>
                <a:latin typeface="Berlin Sans FB Demi" panose="020E0802020502020306" pitchFamily="34" charset="0"/>
                <a:cs typeface="Aharoni" panose="02010803020104030203" pitchFamily="2" charset="-79"/>
              </a:rPr>
              <a:t>Objective</a:t>
            </a:r>
            <a:endParaRPr lang="en-IN" sz="4000" dirty="0">
              <a:solidFill>
                <a:srgbClr val="FFC000"/>
              </a:solidFill>
              <a:latin typeface="Berlin Sans FB Demi" panose="020E0802020502020306" pitchFamily="34" charset="0"/>
            </a:endParaRPr>
          </a:p>
        </p:txBody>
      </p:sp>
      <p:sp>
        <p:nvSpPr>
          <p:cNvPr id="4" name="TextBox 3">
            <a:extLst>
              <a:ext uri="{FF2B5EF4-FFF2-40B4-BE49-F238E27FC236}">
                <a16:creationId xmlns:a16="http://schemas.microsoft.com/office/drawing/2014/main" id="{75C9E444-4305-297D-B57F-15D96F21F717}"/>
              </a:ext>
            </a:extLst>
          </p:cNvPr>
          <p:cNvSpPr txBox="1"/>
          <p:nvPr/>
        </p:nvSpPr>
        <p:spPr>
          <a:xfrm>
            <a:off x="5343796" y="1987276"/>
            <a:ext cx="6350663" cy="4198585"/>
          </a:xfrm>
          <a:prstGeom prst="rect">
            <a:avLst/>
          </a:prstGeom>
          <a:noFill/>
        </p:spPr>
        <p:txBody>
          <a:bodyPr wrap="square">
            <a:spAutoFit/>
          </a:bodyPr>
          <a:lstStyle>
            <a:defPPr>
              <a:defRPr lang="en-US"/>
            </a:defPPr>
            <a:lvl1pPr marL="285750" marR="0" lvl="0" indent="-285750" defTabSz="914400" eaLnBrk="0" fontAlgn="base" hangingPunct="0">
              <a:lnSpc>
                <a:spcPct val="250000"/>
              </a:lnSpc>
              <a:spcBef>
                <a:spcPct val="0"/>
              </a:spcBef>
              <a:spcAft>
                <a:spcPct val="0"/>
              </a:spcAft>
              <a:buClrTx/>
              <a:buSzTx/>
              <a:buFont typeface="Courier New" panose="02070309020205020404" pitchFamily="49" charset="0"/>
              <a:buChar char="o"/>
              <a:tabLst/>
              <a:defRPr>
                <a:latin typeface="Bahnschrift SemiBold" panose="020B0502040204020203" pitchFamily="34" charset="0"/>
              </a:defRPr>
            </a:lvl1pPr>
          </a:lstStyle>
          <a:p>
            <a:pPr marL="0" indent="0" algn="just">
              <a:lnSpc>
                <a:spcPct val="150000"/>
              </a:lnSpc>
              <a:buNone/>
            </a:pPr>
            <a:r>
              <a:rPr lang="en-US" dirty="0">
                <a:solidFill>
                  <a:srgbClr val="FFC000"/>
                </a:solidFill>
              </a:rPr>
              <a:t>	The objective of this project is to </a:t>
            </a:r>
            <a:r>
              <a:rPr lang="en-US" b="1" dirty="0">
                <a:solidFill>
                  <a:srgbClr val="FFC000"/>
                </a:solidFill>
              </a:rPr>
              <a:t>analyze key performance metrics</a:t>
            </a:r>
            <a:r>
              <a:rPr lang="en-US" dirty="0">
                <a:solidFill>
                  <a:srgbClr val="FFC000"/>
                </a:solidFill>
              </a:rPr>
              <a:t> of Goodcabs to provide </a:t>
            </a:r>
            <a:r>
              <a:rPr lang="en-US" b="1" dirty="0">
                <a:solidFill>
                  <a:srgbClr val="FFC000"/>
                </a:solidFill>
              </a:rPr>
              <a:t>data-driven insights</a:t>
            </a:r>
            <a:r>
              <a:rPr lang="en-US" dirty="0">
                <a:solidFill>
                  <a:srgbClr val="FFC000"/>
                </a:solidFill>
              </a:rPr>
              <a:t> for the Chief of Operations. By evaluating </a:t>
            </a:r>
            <a:r>
              <a:rPr lang="en-US" b="1" dirty="0">
                <a:solidFill>
                  <a:srgbClr val="FFC000"/>
                </a:solidFill>
              </a:rPr>
              <a:t>trip volume trends, passenger satisfaction, repeat customer behavior, and trip distribution</a:t>
            </a:r>
            <a:r>
              <a:rPr lang="en-US" dirty="0">
                <a:solidFill>
                  <a:srgbClr val="FFC000"/>
                </a:solidFill>
              </a:rPr>
              <a:t>, this study aims to </a:t>
            </a:r>
            <a:r>
              <a:rPr lang="en-US" b="1" dirty="0">
                <a:solidFill>
                  <a:srgbClr val="FFC000"/>
                </a:solidFill>
              </a:rPr>
              <a:t>identify growth opportunities, improve operational efficiency, and enhance customer retention</a:t>
            </a:r>
            <a:r>
              <a:rPr lang="en-US" dirty="0">
                <a:solidFill>
                  <a:srgbClr val="FFC000"/>
                </a:solidFill>
              </a:rPr>
              <a:t>. The findings will help in making </a:t>
            </a:r>
            <a:r>
              <a:rPr lang="en-US" b="1" dirty="0">
                <a:solidFill>
                  <a:srgbClr val="FFC000"/>
                </a:solidFill>
              </a:rPr>
              <a:t>strategic decisions</a:t>
            </a:r>
            <a:r>
              <a:rPr lang="en-US" dirty="0">
                <a:solidFill>
                  <a:srgbClr val="FFC000"/>
                </a:solidFill>
              </a:rPr>
              <a:t> to optimize </a:t>
            </a:r>
            <a:r>
              <a:rPr lang="en-US" b="1" dirty="0">
                <a:solidFill>
                  <a:srgbClr val="FFC000"/>
                </a:solidFill>
              </a:rPr>
              <a:t>service quality, fleet management, and passenger experience</a:t>
            </a:r>
            <a:r>
              <a:rPr lang="en-US" dirty="0">
                <a:solidFill>
                  <a:srgbClr val="FFC000"/>
                </a:solidFill>
              </a:rPr>
              <a:t>, ultimately contributing to </a:t>
            </a:r>
            <a:r>
              <a:rPr lang="en-US" b="1" dirty="0">
                <a:solidFill>
                  <a:srgbClr val="FFC000"/>
                </a:solidFill>
              </a:rPr>
              <a:t>Goodcabs’ long-term success in tier-2 cities.</a:t>
            </a:r>
            <a:endParaRPr lang="en-US" altLang="en-US" dirty="0">
              <a:solidFill>
                <a:srgbClr val="FFC000"/>
              </a:solidFill>
            </a:endParaRPr>
          </a:p>
        </p:txBody>
      </p:sp>
      <p:pic>
        <p:nvPicPr>
          <p:cNvPr id="5" name="Picture 4" descr="A yellow taxi on a street&#10;&#10;Description automatically generated">
            <a:extLst>
              <a:ext uri="{FF2B5EF4-FFF2-40B4-BE49-F238E27FC236}">
                <a16:creationId xmlns:a16="http://schemas.microsoft.com/office/drawing/2014/main" id="{529B4CE6-DDE3-5251-43DC-A818824A64FF}"/>
              </a:ext>
            </a:extLst>
          </p:cNvPr>
          <p:cNvPicPr>
            <a:picLocks noChangeAspect="1"/>
          </p:cNvPicPr>
          <p:nvPr/>
        </p:nvPicPr>
        <p:blipFill>
          <a:blip r:embed="rId2"/>
          <a:stretch>
            <a:fillRect/>
          </a:stretch>
        </p:blipFill>
        <p:spPr>
          <a:xfrm>
            <a:off x="0" y="0"/>
            <a:ext cx="4965326" cy="6858000"/>
          </a:xfrm>
          <a:prstGeom prst="rect">
            <a:avLst/>
          </a:prstGeom>
        </p:spPr>
      </p:pic>
    </p:spTree>
    <p:extLst>
      <p:ext uri="{BB962C8B-B14F-4D97-AF65-F5344CB8AC3E}">
        <p14:creationId xmlns:p14="http://schemas.microsoft.com/office/powerpoint/2010/main" val="3800964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7CFAEE-E033-B83F-5ABA-49086F1F4846}"/>
              </a:ext>
            </a:extLst>
          </p:cNvPr>
          <p:cNvSpPr txBox="1"/>
          <p:nvPr/>
        </p:nvSpPr>
        <p:spPr>
          <a:xfrm>
            <a:off x="5768787" y="400452"/>
            <a:ext cx="6629400" cy="1446550"/>
          </a:xfrm>
          <a:prstGeom prst="rect">
            <a:avLst/>
          </a:prstGeom>
          <a:noFill/>
        </p:spPr>
        <p:txBody>
          <a:bodyPr wrap="square">
            <a:spAutoFit/>
          </a:bodyPr>
          <a:lstStyle/>
          <a:p>
            <a:r>
              <a:rPr lang="en-US" sz="4400" dirty="0">
                <a:solidFill>
                  <a:srgbClr val="FFC000"/>
                </a:solidFill>
                <a:latin typeface="Berlin Sans FB Demi" panose="020E0802020502020306" pitchFamily="34" charset="0"/>
                <a:cs typeface="Aharoni" panose="02010803020104030203" pitchFamily="2" charset="-79"/>
              </a:rPr>
              <a:t>Important Factors to Optimize Business</a:t>
            </a:r>
            <a:endParaRPr lang="en-IN" sz="4000" dirty="0">
              <a:solidFill>
                <a:srgbClr val="FFC000"/>
              </a:solidFill>
              <a:latin typeface="Berlin Sans FB Demi" panose="020E0802020502020306" pitchFamily="34" charset="0"/>
            </a:endParaRPr>
          </a:p>
        </p:txBody>
      </p:sp>
      <p:pic>
        <p:nvPicPr>
          <p:cNvPr id="4" name="Picture 3" descr="A street with cars and buildings in the background&#10;&#10;Description automatically generated">
            <a:extLst>
              <a:ext uri="{FF2B5EF4-FFF2-40B4-BE49-F238E27FC236}">
                <a16:creationId xmlns:a16="http://schemas.microsoft.com/office/drawing/2014/main" id="{42E3FE8C-14CA-C264-4C34-716399B46FB7}"/>
              </a:ext>
            </a:extLst>
          </p:cNvPr>
          <p:cNvPicPr>
            <a:picLocks noChangeAspect="1"/>
          </p:cNvPicPr>
          <p:nvPr/>
        </p:nvPicPr>
        <p:blipFill>
          <a:blip r:embed="rId2"/>
          <a:stretch>
            <a:fillRect/>
          </a:stretch>
        </p:blipFill>
        <p:spPr>
          <a:xfrm>
            <a:off x="1" y="-1"/>
            <a:ext cx="4965326" cy="6858000"/>
          </a:xfrm>
          <a:prstGeom prst="rect">
            <a:avLst/>
          </a:prstGeom>
        </p:spPr>
      </p:pic>
      <p:sp>
        <p:nvSpPr>
          <p:cNvPr id="5" name="TextBox 4">
            <a:extLst>
              <a:ext uri="{FF2B5EF4-FFF2-40B4-BE49-F238E27FC236}">
                <a16:creationId xmlns:a16="http://schemas.microsoft.com/office/drawing/2014/main" id="{1E361D91-83E7-7BB4-73AE-CAE23CEDACE2}"/>
              </a:ext>
            </a:extLst>
          </p:cNvPr>
          <p:cNvSpPr txBox="1"/>
          <p:nvPr/>
        </p:nvSpPr>
        <p:spPr>
          <a:xfrm>
            <a:off x="5412442" y="2187406"/>
            <a:ext cx="6199094" cy="3364767"/>
          </a:xfrm>
          <a:prstGeom prst="rect">
            <a:avLst/>
          </a:prstGeom>
          <a:noFill/>
        </p:spPr>
        <p:txBody>
          <a:bodyPr wrap="square">
            <a:spAutoFit/>
          </a:bodyPr>
          <a:lstStyle/>
          <a:p>
            <a:pPr marL="285750" indent="-285750">
              <a:lnSpc>
                <a:spcPct val="150000"/>
              </a:lnSpc>
              <a:buFont typeface="Wingdings" panose="05000000000000000000" pitchFamily="2" charset="2"/>
              <a:buChar char="§"/>
            </a:pPr>
            <a:r>
              <a:rPr kumimoji="0" lang="en-US" altLang="en-US" sz="1800" b="1" i="0" u="none" strike="noStrike" cap="none" normalizeH="0" baseline="0" dirty="0">
                <a:ln>
                  <a:noFill/>
                </a:ln>
                <a:solidFill>
                  <a:srgbClr val="FFC000"/>
                </a:solidFill>
                <a:effectLst/>
                <a:latin typeface="Arial" panose="020B0604020202020204" pitchFamily="34" charset="0"/>
              </a:rPr>
              <a:t>Top Performing Cities by Trip Volume &amp; Revenue.</a:t>
            </a:r>
          </a:p>
          <a:p>
            <a:pPr marL="285750" indent="-285750">
              <a:lnSpc>
                <a:spcPct val="150000"/>
              </a:lnSpc>
              <a:buFont typeface="Wingdings" panose="05000000000000000000" pitchFamily="2" charset="2"/>
              <a:buChar char="§"/>
            </a:pPr>
            <a:r>
              <a:rPr kumimoji="0" lang="en-US" altLang="en-US" sz="1800" b="1" i="0" u="none" strike="noStrike" cap="none" normalizeH="0" baseline="0" dirty="0">
                <a:ln>
                  <a:noFill/>
                </a:ln>
                <a:solidFill>
                  <a:srgbClr val="FFC000"/>
                </a:solidFill>
                <a:effectLst/>
                <a:latin typeface="Arial" panose="020B0604020202020204" pitchFamily="34" charset="0"/>
              </a:rPr>
              <a:t>Average Fare per Trip.</a:t>
            </a:r>
          </a:p>
          <a:p>
            <a:pPr marL="285750" indent="-285750">
              <a:lnSpc>
                <a:spcPct val="150000"/>
              </a:lnSpc>
              <a:buFont typeface="Wingdings" panose="05000000000000000000" pitchFamily="2" charset="2"/>
              <a:buChar char="§"/>
            </a:pPr>
            <a:r>
              <a:rPr kumimoji="0" lang="en-US" altLang="en-US" sz="1800" b="1" i="0" u="none" strike="noStrike" cap="none" normalizeH="0" baseline="0" dirty="0">
                <a:ln>
                  <a:noFill/>
                </a:ln>
                <a:solidFill>
                  <a:srgbClr val="FFC000"/>
                </a:solidFill>
                <a:effectLst/>
                <a:latin typeface="Arial" panose="020B0604020202020204" pitchFamily="34" charset="0"/>
              </a:rPr>
              <a:t>Passenger and Driver Ratings. </a:t>
            </a:r>
          </a:p>
          <a:p>
            <a:pPr marL="285750" indent="-285750">
              <a:lnSpc>
                <a:spcPct val="150000"/>
              </a:lnSpc>
              <a:buFont typeface="Wingdings" panose="05000000000000000000" pitchFamily="2" charset="2"/>
              <a:buChar char="§"/>
            </a:pPr>
            <a:r>
              <a:rPr lang="en-US" altLang="en-US" sz="1800" b="1" dirty="0">
                <a:solidFill>
                  <a:srgbClr val="FFC000"/>
                </a:solidFill>
                <a:latin typeface="Arial" panose="020B0604020202020204" pitchFamily="34" charset="0"/>
              </a:rPr>
              <a:t>Peak and Low Demand Months for Each City. </a:t>
            </a:r>
          </a:p>
          <a:p>
            <a:pPr marL="285750" indent="-285750">
              <a:lnSpc>
                <a:spcPct val="150000"/>
              </a:lnSpc>
              <a:buFont typeface="Wingdings" panose="05000000000000000000" pitchFamily="2" charset="2"/>
              <a:buChar char="§"/>
            </a:pPr>
            <a:r>
              <a:rPr lang="en-US" altLang="en-US" sz="1800" b="1" dirty="0">
                <a:solidFill>
                  <a:srgbClr val="FFC000"/>
                </a:solidFill>
                <a:latin typeface="Arial" panose="020B0604020202020204" pitchFamily="34" charset="0"/>
              </a:rPr>
              <a:t>Weekend vs. Weekday Trip Demand. </a:t>
            </a:r>
          </a:p>
          <a:p>
            <a:pPr marL="285750" indent="-285750">
              <a:lnSpc>
                <a:spcPct val="150000"/>
              </a:lnSpc>
              <a:buFont typeface="Wingdings" panose="05000000000000000000" pitchFamily="2" charset="2"/>
              <a:buChar char="§"/>
            </a:pPr>
            <a:r>
              <a:rPr lang="en-US" altLang="en-US" sz="1800" b="1" dirty="0">
                <a:solidFill>
                  <a:srgbClr val="FFC000"/>
                </a:solidFill>
                <a:latin typeface="Arial" panose="020B0604020202020204" pitchFamily="34" charset="0"/>
              </a:rPr>
              <a:t>Repeat Passenger Frequency and City Contribution.</a:t>
            </a:r>
          </a:p>
          <a:p>
            <a:pPr marL="285750" indent="-285750">
              <a:lnSpc>
                <a:spcPct val="150000"/>
              </a:lnSpc>
              <a:buFont typeface="Wingdings" panose="05000000000000000000" pitchFamily="2" charset="2"/>
              <a:buChar char="§"/>
            </a:pPr>
            <a:r>
              <a:rPr lang="en-US" altLang="en-US" sz="1800" b="1" dirty="0">
                <a:solidFill>
                  <a:srgbClr val="FFC000"/>
                </a:solidFill>
                <a:latin typeface="Arial" panose="020B0604020202020204" pitchFamily="34" charset="0"/>
              </a:rPr>
              <a:t>Monthly Target Achievement Analysis. </a:t>
            </a:r>
          </a:p>
          <a:p>
            <a:pPr marL="285750" indent="-285750">
              <a:lnSpc>
                <a:spcPct val="150000"/>
              </a:lnSpc>
              <a:buFont typeface="Wingdings" panose="05000000000000000000" pitchFamily="2" charset="2"/>
              <a:buChar char="§"/>
            </a:pPr>
            <a:r>
              <a:rPr lang="en-US" sz="1800" b="1" dirty="0">
                <a:solidFill>
                  <a:srgbClr val="FFC000"/>
                </a:solidFill>
                <a:latin typeface="Arial" panose="020B0604020202020204" pitchFamily="34" charset="0"/>
              </a:rPr>
              <a:t>Repeat Passenger Rate (RPR%) Analysis.</a:t>
            </a:r>
            <a:endParaRPr lang="en-IN" dirty="0"/>
          </a:p>
        </p:txBody>
      </p:sp>
    </p:spTree>
    <p:extLst>
      <p:ext uri="{BB962C8B-B14F-4D97-AF65-F5344CB8AC3E}">
        <p14:creationId xmlns:p14="http://schemas.microsoft.com/office/powerpoint/2010/main" val="1497366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7CFAEE-E033-B83F-5ABA-49086F1F4846}"/>
              </a:ext>
            </a:extLst>
          </p:cNvPr>
          <p:cNvSpPr txBox="1"/>
          <p:nvPr/>
        </p:nvSpPr>
        <p:spPr>
          <a:xfrm>
            <a:off x="3288625" y="164773"/>
            <a:ext cx="5614737" cy="769441"/>
          </a:xfrm>
          <a:prstGeom prst="rect">
            <a:avLst/>
          </a:prstGeom>
          <a:noFill/>
        </p:spPr>
        <p:txBody>
          <a:bodyPr wrap="square">
            <a:spAutoFit/>
          </a:bodyPr>
          <a:lstStyle/>
          <a:p>
            <a:pPr algn="ctr"/>
            <a:r>
              <a:rPr lang="en-US" sz="4400" dirty="0">
                <a:solidFill>
                  <a:srgbClr val="FFC000"/>
                </a:solidFill>
                <a:latin typeface="Berlin Sans FB Demi" panose="020E0802020502020306" pitchFamily="34" charset="0"/>
                <a:cs typeface="Aharoni" panose="02010803020104030203" pitchFamily="2" charset="-79"/>
              </a:rPr>
              <a:t>Key Findings</a:t>
            </a:r>
            <a:endParaRPr lang="en-IN" sz="4000" dirty="0">
              <a:solidFill>
                <a:srgbClr val="FFC000"/>
              </a:solidFill>
              <a:latin typeface="Berlin Sans FB Demi" panose="020E0802020502020306" pitchFamily="34" charset="0"/>
            </a:endParaRPr>
          </a:p>
        </p:txBody>
      </p:sp>
      <p:sp>
        <p:nvSpPr>
          <p:cNvPr id="6" name="TextBox 5">
            <a:extLst>
              <a:ext uri="{FF2B5EF4-FFF2-40B4-BE49-F238E27FC236}">
                <a16:creationId xmlns:a16="http://schemas.microsoft.com/office/drawing/2014/main" id="{832E6A4C-9F05-160C-049F-F4E1F6D7AD06}"/>
              </a:ext>
            </a:extLst>
          </p:cNvPr>
          <p:cNvSpPr txBox="1"/>
          <p:nvPr/>
        </p:nvSpPr>
        <p:spPr>
          <a:xfrm>
            <a:off x="327204" y="1089898"/>
            <a:ext cx="11537577" cy="5509200"/>
          </a:xfrm>
          <a:prstGeom prst="rect">
            <a:avLst/>
          </a:prstGeom>
          <a:noFill/>
        </p:spPr>
        <p:txBody>
          <a:bodyPr wrap="square">
            <a:spAutoFit/>
          </a:bodyPr>
          <a:lstStyle/>
          <a:p>
            <a:pPr marL="285750" marR="0" lvl="0" indent="-285750" defTabSz="914400" rtl="0" eaLnBrk="0" fontAlgn="base" latinLnBrk="0" hangingPunct="0">
              <a:spcBef>
                <a:spcPct val="0"/>
              </a:spcBef>
              <a:spcAft>
                <a:spcPts val="1200"/>
              </a:spcAft>
              <a:buClrTx/>
              <a:buSzTx/>
              <a:buFont typeface="Wingdings" panose="05000000000000000000" pitchFamily="2" charset="2"/>
              <a:buChar char="ü"/>
              <a:tabLst/>
            </a:pPr>
            <a:r>
              <a:rPr kumimoji="0" lang="en-US" altLang="en-US" sz="1600" b="1" i="0" u="none" strike="noStrike" cap="none" normalizeH="0" baseline="0" dirty="0">
                <a:ln>
                  <a:noFill/>
                </a:ln>
                <a:solidFill>
                  <a:srgbClr val="FFC000"/>
                </a:solidFill>
                <a:effectLst/>
                <a:latin typeface="Arial" panose="020B0604020202020204" pitchFamily="34" charset="0"/>
                <a:cs typeface="Arial" panose="020B0604020202020204" pitchFamily="34" charset="0"/>
              </a:rPr>
              <a:t> </a:t>
            </a:r>
            <a:r>
              <a:rPr lang="en-US" sz="1600" b="1" dirty="0">
                <a:solidFill>
                  <a:srgbClr val="FFC000"/>
                </a:solidFill>
                <a:latin typeface="Arial" panose="020B0604020202020204" pitchFamily="34" charset="0"/>
                <a:cs typeface="Arial" panose="020B0604020202020204" pitchFamily="34" charset="0"/>
              </a:rPr>
              <a:t>Jaipur</a:t>
            </a:r>
            <a:r>
              <a:rPr lang="en-US" sz="1600" dirty="0">
                <a:solidFill>
                  <a:srgbClr val="FFC000"/>
                </a:solidFill>
                <a:latin typeface="Arial" panose="020B0604020202020204" pitchFamily="34" charset="0"/>
                <a:cs typeface="Arial" panose="020B0604020202020204" pitchFamily="34" charset="0"/>
              </a:rPr>
              <a:t> performs best over all cities, highlighting its strong tourism appeal. Business based cities like </a:t>
            </a:r>
            <a:r>
              <a:rPr lang="en-US" sz="1600" b="1" dirty="0">
                <a:solidFill>
                  <a:srgbClr val="FFC000"/>
                </a:solidFill>
                <a:latin typeface="Arial" panose="020B0604020202020204" pitchFamily="34" charset="0"/>
                <a:cs typeface="Arial" panose="020B0604020202020204" pitchFamily="34" charset="0"/>
              </a:rPr>
              <a:t>Surat</a:t>
            </a:r>
            <a:r>
              <a:rPr lang="en-US" sz="1600" dirty="0">
                <a:solidFill>
                  <a:srgbClr val="FFC000"/>
                </a:solidFill>
                <a:latin typeface="Arial" panose="020B0604020202020204" pitchFamily="34" charset="0"/>
                <a:cs typeface="Arial" panose="020B0604020202020204" pitchFamily="34" charset="0"/>
              </a:rPr>
              <a:t> and </a:t>
            </a:r>
            <a:r>
              <a:rPr lang="en-US" sz="1600" b="1" dirty="0">
                <a:solidFill>
                  <a:srgbClr val="FFC000"/>
                </a:solidFill>
                <a:latin typeface="Arial" panose="020B0604020202020204" pitchFamily="34" charset="0"/>
                <a:cs typeface="Arial" panose="020B0604020202020204" pitchFamily="34" charset="0"/>
              </a:rPr>
              <a:t>Indore</a:t>
            </a:r>
            <a:r>
              <a:rPr lang="en-US" sz="1600" dirty="0">
                <a:solidFill>
                  <a:srgbClr val="FFC000"/>
                </a:solidFill>
                <a:latin typeface="Arial" panose="020B0604020202020204" pitchFamily="34" charset="0"/>
                <a:cs typeface="Arial" panose="020B0604020202020204" pitchFamily="34" charset="0"/>
              </a:rPr>
              <a:t> have high trip volumes but generate lower revenue, indicating frequent but lower-spending business travel.</a:t>
            </a:r>
          </a:p>
          <a:p>
            <a:pPr marL="285750" marR="0" lvl="0" indent="-285750" defTabSz="914400" rtl="0" eaLnBrk="0" fontAlgn="base" latinLnBrk="0" hangingPunct="0">
              <a:spcBef>
                <a:spcPct val="0"/>
              </a:spcBef>
              <a:spcAft>
                <a:spcPts val="1200"/>
              </a:spcAft>
              <a:buClrTx/>
              <a:buSzTx/>
              <a:buFont typeface="Wingdings" panose="05000000000000000000" pitchFamily="2" charset="2"/>
              <a:buChar char="ü"/>
              <a:tabLst/>
            </a:pPr>
            <a:r>
              <a:rPr kumimoji="0" lang="en-US" altLang="en-US" sz="1600" b="1" i="0" u="none" strike="noStrike" cap="none" normalizeH="0" baseline="0" dirty="0">
                <a:ln>
                  <a:noFill/>
                </a:ln>
                <a:solidFill>
                  <a:srgbClr val="FFC000"/>
                </a:solidFill>
                <a:effectLst/>
                <a:latin typeface="Arial" panose="020B0604020202020204" pitchFamily="34" charset="0"/>
                <a:cs typeface="Arial" panose="020B0604020202020204" pitchFamily="34" charset="0"/>
              </a:rPr>
              <a:t> Tourism based </a:t>
            </a:r>
            <a:r>
              <a:rPr kumimoji="0" lang="en-US" altLang="en-US" sz="1600" i="0" u="none" strike="noStrike" cap="none" normalizeH="0" baseline="0" dirty="0">
                <a:ln>
                  <a:noFill/>
                </a:ln>
                <a:solidFill>
                  <a:srgbClr val="FFC000"/>
                </a:solidFill>
                <a:effectLst/>
                <a:latin typeface="Arial" panose="020B0604020202020204" pitchFamily="34" charset="0"/>
                <a:cs typeface="Arial" panose="020B0604020202020204" pitchFamily="34" charset="0"/>
              </a:rPr>
              <a:t>cities have higher fare efficiency per km compared to business cities like Surat and Vadodara</a:t>
            </a:r>
            <a:r>
              <a:rPr kumimoji="0" lang="en-US" altLang="en-US" sz="1600" b="1" i="0" u="none" strike="noStrike" cap="none" normalizeH="0" baseline="0" dirty="0">
                <a:ln>
                  <a:noFill/>
                </a:ln>
                <a:solidFill>
                  <a:srgbClr val="FFC000"/>
                </a:solidFill>
                <a:effectLst/>
                <a:latin typeface="Arial" panose="020B0604020202020204" pitchFamily="34" charset="0"/>
                <a:cs typeface="Arial" panose="020B0604020202020204" pitchFamily="34" charset="0"/>
              </a:rPr>
              <a:t>. </a:t>
            </a:r>
            <a:r>
              <a:rPr kumimoji="0" lang="en-US" altLang="en-US" sz="1600" i="0" u="none" strike="noStrike" cap="none" normalizeH="0" baseline="0" dirty="0">
                <a:ln>
                  <a:noFill/>
                </a:ln>
                <a:solidFill>
                  <a:srgbClr val="FFC000"/>
                </a:solidFill>
                <a:effectLst/>
                <a:latin typeface="Arial" panose="020B0604020202020204" pitchFamily="34" charset="0"/>
                <a:cs typeface="Arial" panose="020B0604020202020204" pitchFamily="34" charset="0"/>
              </a:rPr>
              <a:t>Also Tourism cities have higher travelling distance.</a:t>
            </a:r>
          </a:p>
          <a:p>
            <a:pPr marL="285750" indent="-285750" defTabSz="914400" eaLnBrk="0" fontAlgn="base" hangingPunct="0">
              <a:spcBef>
                <a:spcPct val="0"/>
              </a:spcBef>
              <a:spcAft>
                <a:spcPts val="1200"/>
              </a:spcAft>
              <a:buFont typeface="Wingdings" panose="05000000000000000000" pitchFamily="2" charset="2"/>
              <a:buChar char="ü"/>
            </a:pPr>
            <a:r>
              <a:rPr kumimoji="0" lang="en-US" altLang="en-US" sz="1600" b="1" i="0" u="none" strike="noStrike" cap="none" normalizeH="0" baseline="0" dirty="0">
                <a:ln>
                  <a:noFill/>
                </a:ln>
                <a:solidFill>
                  <a:srgbClr val="FFC000"/>
                </a:solidFill>
                <a:effectLst/>
                <a:latin typeface="Arial" panose="020B0604020202020204" pitchFamily="34" charset="0"/>
                <a:cs typeface="Arial" panose="020B0604020202020204" pitchFamily="34" charset="0"/>
              </a:rPr>
              <a:t> Best-rated cities (Visakhapatnam, Mysore, Kochi, Jaipur) </a:t>
            </a:r>
            <a:r>
              <a:rPr kumimoji="0" lang="en-US" altLang="en-US" sz="1600" i="0" u="none" strike="noStrike" cap="none" normalizeH="0" baseline="0" dirty="0">
                <a:ln>
                  <a:noFill/>
                </a:ln>
                <a:solidFill>
                  <a:srgbClr val="FFC000"/>
                </a:solidFill>
                <a:effectLst/>
                <a:latin typeface="Arial" panose="020B0604020202020204" pitchFamily="34" charset="0"/>
                <a:cs typeface="Arial" panose="020B0604020202020204" pitchFamily="34" charset="0"/>
              </a:rPr>
              <a:t>are mostly tourism-focused, suggesting better service satisfaction and </a:t>
            </a:r>
            <a:r>
              <a:rPr kumimoji="0" lang="en-US" altLang="en-US" sz="1600" b="1" i="0" u="none" strike="noStrike" cap="none" normalizeH="0" baseline="0" dirty="0">
                <a:ln>
                  <a:noFill/>
                </a:ln>
                <a:solidFill>
                  <a:srgbClr val="FFC000"/>
                </a:solidFill>
                <a:effectLst/>
                <a:latin typeface="Arial" panose="020B0604020202020204" pitchFamily="34" charset="0"/>
                <a:cs typeface="Arial" panose="020B0604020202020204" pitchFamily="34" charset="0"/>
              </a:rPr>
              <a:t>Lowest-rated cities </a:t>
            </a:r>
            <a:r>
              <a:rPr kumimoji="0" lang="en-US" altLang="en-US" sz="1600" b="1" i="0" u="none" strike="noStrike" cap="none" normalizeH="0" baseline="0" dirty="0">
                <a:ln>
                  <a:noFill/>
                </a:ln>
                <a:solidFill>
                  <a:srgbClr val="FFC000"/>
                </a:solidFill>
                <a:effectLst/>
                <a:latin typeface="Arial" panose="020B0604020202020204" pitchFamily="34" charset="0"/>
              </a:rPr>
              <a:t>(Surat, Vadodara)</a:t>
            </a:r>
            <a:r>
              <a:rPr kumimoji="0" lang="en-US" altLang="en-US" sz="1600" b="1" i="0" u="none" strike="noStrike" cap="none" normalizeH="0" baseline="0" dirty="0">
                <a:ln>
                  <a:noFill/>
                </a:ln>
                <a:solidFill>
                  <a:srgbClr val="FFC000"/>
                </a:solidFill>
                <a:effectLst/>
                <a:latin typeface="Arial" panose="020B0604020202020204" pitchFamily="34" charset="0"/>
                <a:cs typeface="Arial" panose="020B0604020202020204" pitchFamily="34" charset="0"/>
              </a:rPr>
              <a:t> are business hubs, </a:t>
            </a:r>
            <a:r>
              <a:rPr kumimoji="0" lang="en-US" altLang="en-US" sz="1600" i="0" u="none" strike="noStrike" cap="none" normalizeH="0" baseline="0" dirty="0">
                <a:ln>
                  <a:noFill/>
                </a:ln>
                <a:solidFill>
                  <a:srgbClr val="FFC000"/>
                </a:solidFill>
                <a:effectLst/>
                <a:latin typeface="Arial" panose="020B0604020202020204" pitchFamily="34" charset="0"/>
                <a:cs typeface="Arial" panose="020B0604020202020204" pitchFamily="34" charset="0"/>
              </a:rPr>
              <a:t>indicating a need for service improvement.</a:t>
            </a:r>
            <a:endParaRPr lang="en-US" altLang="en-US" sz="1600" dirty="0">
              <a:solidFill>
                <a:srgbClr val="FFC000"/>
              </a:solidFill>
              <a:latin typeface="Arial" panose="020B0604020202020204" pitchFamily="34" charset="0"/>
              <a:cs typeface="Arial" panose="020B0604020202020204" pitchFamily="34" charset="0"/>
            </a:endParaRPr>
          </a:p>
          <a:p>
            <a:pPr marL="285750" marR="0" lvl="0" indent="-285750" defTabSz="914400" rtl="0" eaLnBrk="0" fontAlgn="base" latinLnBrk="0" hangingPunct="0">
              <a:spcBef>
                <a:spcPct val="0"/>
              </a:spcBef>
              <a:spcAft>
                <a:spcPts val="1200"/>
              </a:spcAft>
              <a:buClrTx/>
              <a:buSzTx/>
              <a:buFont typeface="Wingdings" panose="05000000000000000000" pitchFamily="2" charset="2"/>
              <a:buChar char="ü"/>
              <a:tabLst/>
            </a:pPr>
            <a:r>
              <a:rPr kumimoji="0" lang="en-US" altLang="en-US" sz="1600" b="1" i="0" u="none" strike="noStrike" cap="none" normalizeH="0" baseline="0" dirty="0">
                <a:ln>
                  <a:noFill/>
                </a:ln>
                <a:solidFill>
                  <a:srgbClr val="FFC000"/>
                </a:solidFill>
                <a:effectLst/>
                <a:latin typeface="Arial" panose="020B0604020202020204" pitchFamily="34" charset="0"/>
                <a:cs typeface="Arial" panose="020B0604020202020204" pitchFamily="34" charset="0"/>
              </a:rPr>
              <a:t> February </a:t>
            </a:r>
            <a:r>
              <a:rPr kumimoji="0" lang="en-US" altLang="en-US" sz="1600" i="0" u="none" strike="noStrike" cap="none" normalizeH="0" baseline="0" dirty="0">
                <a:ln>
                  <a:noFill/>
                </a:ln>
                <a:solidFill>
                  <a:srgbClr val="FFC000"/>
                </a:solidFill>
                <a:effectLst/>
                <a:latin typeface="Arial" panose="020B0604020202020204" pitchFamily="34" charset="0"/>
                <a:cs typeface="Arial" panose="020B0604020202020204" pitchFamily="34" charset="0"/>
              </a:rPr>
              <a:t>is the peak demanded month while </a:t>
            </a:r>
            <a:r>
              <a:rPr kumimoji="0" lang="en-US" altLang="en-US" sz="1600" b="1" i="0" u="none" strike="noStrike" cap="none" normalizeH="0" baseline="0" dirty="0">
                <a:ln>
                  <a:noFill/>
                </a:ln>
                <a:solidFill>
                  <a:srgbClr val="FFC000"/>
                </a:solidFill>
                <a:effectLst/>
                <a:latin typeface="Arial" panose="020B0604020202020204" pitchFamily="34" charset="0"/>
                <a:cs typeface="Arial" panose="020B0604020202020204" pitchFamily="34" charset="0"/>
              </a:rPr>
              <a:t>June </a:t>
            </a:r>
            <a:r>
              <a:rPr kumimoji="0" lang="en-US" altLang="en-US" sz="1600" i="0" u="none" strike="noStrike" cap="none" normalizeH="0" baseline="0" dirty="0">
                <a:ln>
                  <a:noFill/>
                </a:ln>
                <a:solidFill>
                  <a:srgbClr val="FFC000"/>
                </a:solidFill>
                <a:effectLst/>
                <a:latin typeface="Arial" panose="020B0604020202020204" pitchFamily="34" charset="0"/>
                <a:cs typeface="Arial" panose="020B0604020202020204" pitchFamily="34" charset="0"/>
              </a:rPr>
              <a:t>is the low demanded month</a:t>
            </a:r>
            <a:r>
              <a:rPr kumimoji="0" lang="en-US" altLang="en-US" sz="1600" b="1" i="0" u="none" strike="noStrike" cap="none" normalizeH="0" baseline="0" dirty="0">
                <a:ln>
                  <a:noFill/>
                </a:ln>
                <a:solidFill>
                  <a:srgbClr val="FFC000"/>
                </a:solidFill>
                <a:effectLst/>
                <a:latin typeface="Arial" panose="020B0604020202020204" pitchFamily="34" charset="0"/>
                <a:cs typeface="Arial" panose="020B0604020202020204" pitchFamily="34" charset="0"/>
              </a:rPr>
              <a:t>.</a:t>
            </a:r>
          </a:p>
          <a:p>
            <a:pPr marL="285750" marR="0" lvl="0" indent="-285750" defTabSz="914400" rtl="0" eaLnBrk="0" fontAlgn="base" latinLnBrk="0" hangingPunct="0">
              <a:spcBef>
                <a:spcPct val="0"/>
              </a:spcBef>
              <a:spcAft>
                <a:spcPts val="1200"/>
              </a:spcAft>
              <a:buClrTx/>
              <a:buSzTx/>
              <a:buFont typeface="Wingdings" panose="05000000000000000000" pitchFamily="2" charset="2"/>
              <a:buChar char="ü"/>
              <a:tabLst/>
            </a:pPr>
            <a:r>
              <a:rPr lang="en-US" altLang="en-US" sz="1600" b="1" dirty="0">
                <a:solidFill>
                  <a:srgbClr val="FFC000"/>
                </a:solidFill>
                <a:latin typeface="Arial" panose="020B0604020202020204" pitchFamily="34" charset="0"/>
                <a:cs typeface="Arial" panose="020B0604020202020204" pitchFamily="34" charset="0"/>
              </a:rPr>
              <a:t> Weekend</a:t>
            </a:r>
            <a:r>
              <a:rPr lang="en-US" altLang="en-US" sz="1600" dirty="0">
                <a:solidFill>
                  <a:srgbClr val="FFC000"/>
                </a:solidFill>
                <a:latin typeface="Arial" panose="020B0604020202020204" pitchFamily="34" charset="0"/>
                <a:cs typeface="Arial" panose="020B0604020202020204" pitchFamily="34" charset="0"/>
              </a:rPr>
              <a:t> demand is higher in tourism cities. Business cities see more </a:t>
            </a:r>
            <a:r>
              <a:rPr lang="en-US" altLang="en-US" sz="1600" b="1" dirty="0">
                <a:solidFill>
                  <a:srgbClr val="FFC000"/>
                </a:solidFill>
                <a:latin typeface="Arial" panose="020B0604020202020204" pitchFamily="34" charset="0"/>
                <a:cs typeface="Arial" panose="020B0604020202020204" pitchFamily="34" charset="0"/>
              </a:rPr>
              <a:t>weekday </a:t>
            </a:r>
            <a:r>
              <a:rPr lang="en-US" altLang="en-US" sz="1600" dirty="0">
                <a:solidFill>
                  <a:srgbClr val="FFC000"/>
                </a:solidFill>
                <a:latin typeface="Arial" panose="020B0604020202020204" pitchFamily="34" charset="0"/>
                <a:cs typeface="Arial" panose="020B0604020202020204" pitchFamily="34" charset="0"/>
              </a:rPr>
              <a:t>trips.</a:t>
            </a:r>
          </a:p>
          <a:p>
            <a:pPr marL="285750" marR="0" lvl="0" indent="-285750" defTabSz="914400" rtl="0" eaLnBrk="0" fontAlgn="base" latinLnBrk="0" hangingPunct="0">
              <a:spcBef>
                <a:spcPct val="0"/>
              </a:spcBef>
              <a:spcAft>
                <a:spcPts val="1200"/>
              </a:spcAft>
              <a:buClrTx/>
              <a:buSzTx/>
              <a:buFont typeface="Wingdings" panose="05000000000000000000" pitchFamily="2" charset="2"/>
              <a:buChar char="ü"/>
              <a:tabLst/>
            </a:pPr>
            <a:r>
              <a:rPr kumimoji="0" lang="en-US" altLang="en-US" sz="1600" b="1" i="0" u="none" strike="noStrike" cap="none" normalizeH="0" baseline="0" dirty="0">
                <a:ln>
                  <a:noFill/>
                </a:ln>
                <a:solidFill>
                  <a:srgbClr val="FFC000"/>
                </a:solidFill>
                <a:effectLst/>
                <a:latin typeface="Arial" panose="020B0604020202020204" pitchFamily="34" charset="0"/>
                <a:cs typeface="Arial" panose="020B0604020202020204" pitchFamily="34" charset="0"/>
              </a:rPr>
              <a:t> </a:t>
            </a:r>
            <a:r>
              <a:rPr lang="en-US" altLang="en-US" sz="1600" dirty="0">
                <a:solidFill>
                  <a:srgbClr val="FFC000"/>
                </a:solidFill>
                <a:latin typeface="Arial" panose="020B0604020202020204" pitchFamily="34" charset="0"/>
                <a:cs typeface="Arial" panose="020B0604020202020204" pitchFamily="34" charset="0"/>
              </a:rPr>
              <a:t>Tourism cities have a higher frequency of low-trip repeat passengers (2-4 trips per person), indicating short-term stays. Business hubs have a higher number of repeat passengers making frequent trips.</a:t>
            </a:r>
          </a:p>
          <a:p>
            <a:pPr marL="285750" indent="-285750" defTabSz="914400" eaLnBrk="0" fontAlgn="base" hangingPunct="0">
              <a:spcBef>
                <a:spcPct val="0"/>
              </a:spcBef>
              <a:spcAft>
                <a:spcPts val="1200"/>
              </a:spcAft>
              <a:buFont typeface="Wingdings" panose="05000000000000000000" pitchFamily="2" charset="2"/>
              <a:buChar char="ü"/>
            </a:pPr>
            <a:r>
              <a:rPr kumimoji="0" lang="en-US" altLang="en-US" sz="1600" i="0" u="none" strike="noStrike" cap="none" normalizeH="0" baseline="0" dirty="0">
                <a:ln>
                  <a:noFill/>
                </a:ln>
                <a:solidFill>
                  <a:srgbClr val="FFC000"/>
                </a:solidFill>
                <a:effectLst/>
                <a:latin typeface="Arial" panose="020B0604020202020204" pitchFamily="34" charset="0"/>
                <a:cs typeface="Arial" panose="020B0604020202020204" pitchFamily="34" charset="0"/>
              </a:rPr>
              <a:t> </a:t>
            </a:r>
            <a:r>
              <a:rPr lang="en-US" sz="1600" dirty="0">
                <a:solidFill>
                  <a:srgbClr val="FFC000"/>
                </a:solidFill>
                <a:latin typeface="Arial" panose="020B0604020202020204" pitchFamily="34" charset="0"/>
                <a:cs typeface="Arial" panose="020B0604020202020204" pitchFamily="34" charset="0"/>
              </a:rPr>
              <a:t>Most cities underperformed by monthly target. Surat, Lucknow, and Vadodara missing targets by over </a:t>
            </a:r>
            <a:r>
              <a:rPr lang="en-US" sz="1600" b="1" dirty="0">
                <a:solidFill>
                  <a:srgbClr val="FFC000"/>
                </a:solidFill>
                <a:latin typeface="Arial" panose="020B0604020202020204" pitchFamily="34" charset="0"/>
                <a:cs typeface="Arial" panose="020B0604020202020204" pitchFamily="34" charset="0"/>
              </a:rPr>
              <a:t>-60%. Jaipur</a:t>
            </a:r>
            <a:r>
              <a:rPr lang="en-US" sz="1600" dirty="0">
                <a:solidFill>
                  <a:srgbClr val="FFC000"/>
                </a:solidFill>
                <a:latin typeface="Arial" panose="020B0604020202020204" pitchFamily="34" charset="0"/>
                <a:cs typeface="Arial" panose="020B0604020202020204" pitchFamily="34" charset="0"/>
              </a:rPr>
              <a:t> performed better than others but struggled in March (-28.79%). </a:t>
            </a:r>
            <a:r>
              <a:rPr lang="en-US" sz="1600" b="1" dirty="0">
                <a:solidFill>
                  <a:srgbClr val="FFC000"/>
                </a:solidFill>
              </a:rPr>
              <a:t>Mysore </a:t>
            </a:r>
            <a:r>
              <a:rPr lang="en-US" sz="1600" dirty="0">
                <a:solidFill>
                  <a:srgbClr val="FFC000"/>
                </a:solidFill>
              </a:rPr>
              <a:t>was the only city exceeding trip targets in</a:t>
            </a:r>
            <a:r>
              <a:rPr lang="en-US" sz="1600" b="1" dirty="0">
                <a:solidFill>
                  <a:srgbClr val="FFC000"/>
                </a:solidFill>
              </a:rPr>
              <a:t> January-March.</a:t>
            </a:r>
          </a:p>
          <a:p>
            <a:pPr marL="285750" indent="-285750" defTabSz="914400" eaLnBrk="0" fontAlgn="base" hangingPunct="0">
              <a:spcBef>
                <a:spcPct val="0"/>
              </a:spcBef>
              <a:spcAft>
                <a:spcPts val="1200"/>
              </a:spcAft>
              <a:buFont typeface="Wingdings" panose="05000000000000000000" pitchFamily="2" charset="2"/>
              <a:buChar char="ü"/>
            </a:pPr>
            <a:r>
              <a:rPr lang="en-US" altLang="en-US" sz="1600" b="1" dirty="0">
                <a:solidFill>
                  <a:srgbClr val="FFC000"/>
                </a:solidFill>
              </a:rPr>
              <a:t>Surat, Vadodara, and Lucknow </a:t>
            </a:r>
            <a:r>
              <a:rPr lang="en-US" altLang="en-US" sz="1600" dirty="0">
                <a:solidFill>
                  <a:srgbClr val="FFC000"/>
                </a:solidFill>
              </a:rPr>
              <a:t>consistently had the worst ratings (-9% to -14% below targets). </a:t>
            </a:r>
            <a:r>
              <a:rPr lang="en-US" altLang="en-US" sz="1600" b="1" dirty="0">
                <a:solidFill>
                  <a:srgbClr val="FFC000"/>
                </a:solidFill>
              </a:rPr>
              <a:t>Jaipur and Mysore </a:t>
            </a:r>
            <a:r>
              <a:rPr lang="en-US" altLang="en-US" sz="1600" dirty="0">
                <a:solidFill>
                  <a:srgbClr val="FFC000"/>
                </a:solidFill>
              </a:rPr>
              <a:t>had the most stable ratings, often exceeding targets.</a:t>
            </a:r>
            <a:endParaRPr lang="en-US" sz="1600" dirty="0">
              <a:solidFill>
                <a:srgbClr val="FFC000"/>
              </a:solidFill>
              <a:latin typeface="Arial" panose="020B0604020202020204" pitchFamily="34" charset="0"/>
              <a:cs typeface="Arial" panose="020B0604020202020204" pitchFamily="34" charset="0"/>
            </a:endParaRPr>
          </a:p>
          <a:p>
            <a:pPr marL="285750" indent="-285750" defTabSz="914400" eaLnBrk="0" fontAlgn="base" hangingPunct="0">
              <a:spcBef>
                <a:spcPct val="0"/>
              </a:spcBef>
              <a:spcAft>
                <a:spcPts val="1200"/>
              </a:spcAft>
              <a:buFont typeface="Wingdings" panose="05000000000000000000" pitchFamily="2" charset="2"/>
              <a:buChar char="ü"/>
            </a:pPr>
            <a:r>
              <a:rPr lang="en-US" sz="1600" dirty="0">
                <a:solidFill>
                  <a:srgbClr val="FFC000"/>
                </a:solidFill>
                <a:latin typeface="Arial" panose="020B0604020202020204" pitchFamily="34" charset="0"/>
                <a:cs typeface="Arial" panose="020B0604020202020204" pitchFamily="34" charset="0"/>
              </a:rPr>
              <a:t> </a:t>
            </a:r>
            <a:r>
              <a:rPr lang="en-US" sz="1600" b="1" dirty="0">
                <a:solidFill>
                  <a:srgbClr val="FFC000"/>
                </a:solidFill>
                <a:latin typeface="Arial" panose="020B0604020202020204" pitchFamily="34" charset="0"/>
                <a:cs typeface="Arial" panose="020B0604020202020204" pitchFamily="34" charset="0"/>
              </a:rPr>
              <a:t>Surat (43%) </a:t>
            </a:r>
            <a:r>
              <a:rPr lang="en-US" sz="1600" dirty="0">
                <a:solidFill>
                  <a:srgbClr val="FFC000"/>
                </a:solidFill>
                <a:latin typeface="Arial" panose="020B0604020202020204" pitchFamily="34" charset="0"/>
                <a:cs typeface="Arial" panose="020B0604020202020204" pitchFamily="34" charset="0"/>
              </a:rPr>
              <a:t>and </a:t>
            </a:r>
            <a:r>
              <a:rPr lang="en-US" sz="1600" b="1" dirty="0">
                <a:solidFill>
                  <a:srgbClr val="FFC000"/>
                </a:solidFill>
                <a:latin typeface="Arial" panose="020B0604020202020204" pitchFamily="34" charset="0"/>
                <a:cs typeface="Arial" panose="020B0604020202020204" pitchFamily="34" charset="0"/>
              </a:rPr>
              <a:t>Lucknow (37%)</a:t>
            </a:r>
            <a:r>
              <a:rPr lang="en-US" sz="1600" dirty="0">
                <a:solidFill>
                  <a:srgbClr val="FFC000"/>
                </a:solidFill>
                <a:latin typeface="Arial" panose="020B0604020202020204" pitchFamily="34" charset="0"/>
                <a:cs typeface="Arial" panose="020B0604020202020204" pitchFamily="34" charset="0"/>
              </a:rPr>
              <a:t> have the highest Repeat Percentage Rate (RPR %), suggesting strong loyalty. </a:t>
            </a:r>
            <a:r>
              <a:rPr lang="en-US" sz="1600" b="1" dirty="0">
                <a:solidFill>
                  <a:srgbClr val="FFC000"/>
                </a:solidFill>
                <a:latin typeface="Arial" panose="020B0604020202020204" pitchFamily="34" charset="0"/>
                <a:cs typeface="Arial" panose="020B0604020202020204" pitchFamily="34" charset="0"/>
              </a:rPr>
              <a:t>May (33%) </a:t>
            </a:r>
            <a:r>
              <a:rPr lang="en-US" sz="1600" dirty="0">
                <a:solidFill>
                  <a:srgbClr val="FFC000"/>
                </a:solidFill>
                <a:latin typeface="Arial" panose="020B0604020202020204" pitchFamily="34" charset="0"/>
                <a:cs typeface="Arial" panose="020B0604020202020204" pitchFamily="34" charset="0"/>
              </a:rPr>
              <a:t>have the highest RPR while </a:t>
            </a:r>
            <a:r>
              <a:rPr lang="en-US" sz="1600" b="1" dirty="0">
                <a:solidFill>
                  <a:srgbClr val="FFC000"/>
                </a:solidFill>
                <a:latin typeface="Arial" panose="020B0604020202020204" pitchFamily="34" charset="0"/>
                <a:cs typeface="Arial" panose="020B0604020202020204" pitchFamily="34" charset="0"/>
              </a:rPr>
              <a:t>January (11%) </a:t>
            </a:r>
            <a:r>
              <a:rPr lang="en-US" sz="1600" dirty="0">
                <a:solidFill>
                  <a:srgbClr val="FFC000"/>
                </a:solidFill>
                <a:latin typeface="Arial" panose="020B0604020202020204" pitchFamily="34" charset="0"/>
                <a:cs typeface="Arial" panose="020B0604020202020204" pitchFamily="34" charset="0"/>
              </a:rPr>
              <a:t>have the lowest.</a:t>
            </a:r>
            <a:endParaRPr lang="en-US" sz="1600" b="1" dirty="0">
              <a:solidFill>
                <a:srgbClr val="FFC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8932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8A66A09-90F3-7CED-718B-9E5BDF53D5DC}"/>
              </a:ext>
            </a:extLst>
          </p:cNvPr>
          <p:cNvSpPr txBox="1"/>
          <p:nvPr/>
        </p:nvSpPr>
        <p:spPr>
          <a:xfrm>
            <a:off x="3826365" y="312712"/>
            <a:ext cx="4965326" cy="769441"/>
          </a:xfrm>
          <a:prstGeom prst="rect">
            <a:avLst/>
          </a:prstGeom>
          <a:noFill/>
        </p:spPr>
        <p:txBody>
          <a:bodyPr wrap="square">
            <a:spAutoFit/>
          </a:bodyPr>
          <a:lstStyle/>
          <a:p>
            <a:r>
              <a:rPr lang="en-US" sz="4400" dirty="0">
                <a:solidFill>
                  <a:srgbClr val="FFC000"/>
                </a:solidFill>
                <a:latin typeface="Berlin Sans FB Demi" panose="020E0802020502020306" pitchFamily="34" charset="0"/>
                <a:cs typeface="Aharoni" panose="02010803020104030203" pitchFamily="2" charset="-79"/>
              </a:rPr>
              <a:t>Dataset Overview</a:t>
            </a:r>
            <a:endParaRPr lang="en-IN" sz="4000" dirty="0">
              <a:solidFill>
                <a:srgbClr val="FFC000"/>
              </a:solidFill>
              <a:latin typeface="Berlin Sans FB Demi" panose="020E0802020502020306" pitchFamily="34" charset="0"/>
            </a:endParaRPr>
          </a:p>
        </p:txBody>
      </p:sp>
      <p:grpSp>
        <p:nvGrpSpPr>
          <p:cNvPr id="14" name="Group 13">
            <a:extLst>
              <a:ext uri="{FF2B5EF4-FFF2-40B4-BE49-F238E27FC236}">
                <a16:creationId xmlns:a16="http://schemas.microsoft.com/office/drawing/2014/main" id="{9412E8E9-80E2-A2D4-7DAE-C760A5E41775}"/>
              </a:ext>
            </a:extLst>
          </p:cNvPr>
          <p:cNvGrpSpPr/>
          <p:nvPr/>
        </p:nvGrpSpPr>
        <p:grpSpPr>
          <a:xfrm>
            <a:off x="224677" y="2044176"/>
            <a:ext cx="5871323" cy="4280168"/>
            <a:chOff x="224677" y="2242640"/>
            <a:chExt cx="5871323" cy="4280168"/>
          </a:xfrm>
        </p:grpSpPr>
        <p:sp>
          <p:nvSpPr>
            <p:cNvPr id="7" name="TextBox 6">
              <a:extLst>
                <a:ext uri="{FF2B5EF4-FFF2-40B4-BE49-F238E27FC236}">
                  <a16:creationId xmlns:a16="http://schemas.microsoft.com/office/drawing/2014/main" id="{9F7FBE30-5CC7-59D1-8526-ACF281A1A0D3}"/>
                </a:ext>
              </a:extLst>
            </p:cNvPr>
            <p:cNvSpPr txBox="1"/>
            <p:nvPr/>
          </p:nvSpPr>
          <p:spPr>
            <a:xfrm>
              <a:off x="224677" y="2242640"/>
              <a:ext cx="5871323" cy="369332"/>
            </a:xfrm>
            <a:prstGeom prst="rect">
              <a:avLst/>
            </a:prstGeom>
            <a:noFill/>
          </p:spPr>
          <p:txBody>
            <a:bodyPr wrap="square">
              <a:spAutoFit/>
            </a:bodyPr>
            <a:lstStyle/>
            <a:p>
              <a:pPr algn="ctr"/>
              <a:r>
                <a:rPr lang="en-US" b="1" dirty="0">
                  <a:solidFill>
                    <a:srgbClr val="FFC000"/>
                  </a:solidFill>
                </a:rPr>
                <a:t>📌</a:t>
              </a:r>
              <a:r>
                <a:rPr lang="en-IN" dirty="0">
                  <a:solidFill>
                    <a:srgbClr val="FFC000"/>
                  </a:solidFill>
                </a:rPr>
                <a:t> </a:t>
              </a:r>
              <a:r>
                <a:rPr lang="en-IN" b="1" dirty="0" err="1">
                  <a:solidFill>
                    <a:srgbClr val="FFC000"/>
                  </a:solidFill>
                </a:rPr>
                <a:t>trips_db</a:t>
              </a:r>
              <a:r>
                <a:rPr lang="en-IN" b="1" dirty="0">
                  <a:solidFill>
                    <a:srgbClr val="FFC000"/>
                  </a:solidFill>
                </a:rPr>
                <a:t> </a:t>
              </a:r>
              <a:r>
                <a:rPr lang="en-IN" b="1" i="1" dirty="0">
                  <a:solidFill>
                    <a:srgbClr val="FFC000"/>
                  </a:solidFill>
                </a:rPr>
                <a:t>(Operational &amp; Analytical Data) </a:t>
              </a:r>
            </a:p>
          </p:txBody>
        </p:sp>
        <p:pic>
          <p:nvPicPr>
            <p:cNvPr id="9" name="Picture 8">
              <a:extLst>
                <a:ext uri="{FF2B5EF4-FFF2-40B4-BE49-F238E27FC236}">
                  <a16:creationId xmlns:a16="http://schemas.microsoft.com/office/drawing/2014/main" id="{6B2D353E-FD39-7305-E171-E63768A8BF58}"/>
                </a:ext>
              </a:extLst>
            </p:cNvPr>
            <p:cNvPicPr>
              <a:picLocks noChangeAspect="1"/>
            </p:cNvPicPr>
            <p:nvPr/>
          </p:nvPicPr>
          <p:blipFill>
            <a:blip r:embed="rId2"/>
            <a:stretch>
              <a:fillRect/>
            </a:stretch>
          </p:blipFill>
          <p:spPr>
            <a:xfrm>
              <a:off x="560295" y="2899482"/>
              <a:ext cx="5182638" cy="3623326"/>
            </a:xfrm>
            <a:prstGeom prst="rect">
              <a:avLst/>
            </a:prstGeom>
          </p:spPr>
        </p:pic>
      </p:grpSp>
      <p:grpSp>
        <p:nvGrpSpPr>
          <p:cNvPr id="15" name="Group 14">
            <a:extLst>
              <a:ext uri="{FF2B5EF4-FFF2-40B4-BE49-F238E27FC236}">
                <a16:creationId xmlns:a16="http://schemas.microsoft.com/office/drawing/2014/main" id="{1D7B74F2-89EA-8B85-6943-E84B459C6AF5}"/>
              </a:ext>
            </a:extLst>
          </p:cNvPr>
          <p:cNvGrpSpPr/>
          <p:nvPr/>
        </p:nvGrpSpPr>
        <p:grpSpPr>
          <a:xfrm>
            <a:off x="6096000" y="2044176"/>
            <a:ext cx="6341292" cy="4298697"/>
            <a:chOff x="6309028" y="2224111"/>
            <a:chExt cx="6341292" cy="4298697"/>
          </a:xfrm>
        </p:grpSpPr>
        <p:sp>
          <p:nvSpPr>
            <p:cNvPr id="11" name="TextBox 10">
              <a:extLst>
                <a:ext uri="{FF2B5EF4-FFF2-40B4-BE49-F238E27FC236}">
                  <a16:creationId xmlns:a16="http://schemas.microsoft.com/office/drawing/2014/main" id="{40D48CED-FFD3-C905-9249-17543D75116A}"/>
                </a:ext>
              </a:extLst>
            </p:cNvPr>
            <p:cNvSpPr txBox="1"/>
            <p:nvPr/>
          </p:nvSpPr>
          <p:spPr>
            <a:xfrm>
              <a:off x="6538632" y="2224111"/>
              <a:ext cx="6111688" cy="369332"/>
            </a:xfrm>
            <a:prstGeom prst="rect">
              <a:avLst/>
            </a:prstGeom>
            <a:noFill/>
          </p:spPr>
          <p:txBody>
            <a:bodyPr wrap="square">
              <a:spAutoFit/>
            </a:bodyPr>
            <a:lstStyle/>
            <a:p>
              <a:r>
                <a:rPr lang="en-US" b="1" dirty="0">
                  <a:solidFill>
                    <a:srgbClr val="FFC000"/>
                  </a:solidFill>
                </a:rPr>
                <a:t>📌 </a:t>
              </a:r>
              <a:r>
                <a:rPr lang="en-US" b="1" dirty="0" err="1">
                  <a:solidFill>
                    <a:srgbClr val="FFC000"/>
                  </a:solidFill>
                </a:rPr>
                <a:t>targets_db</a:t>
              </a:r>
              <a:r>
                <a:rPr lang="en-US" dirty="0">
                  <a:solidFill>
                    <a:srgbClr val="FFC000"/>
                  </a:solidFill>
                </a:rPr>
                <a:t> </a:t>
              </a:r>
              <a:r>
                <a:rPr lang="en-US" b="1" i="1" dirty="0">
                  <a:solidFill>
                    <a:srgbClr val="FFC000"/>
                  </a:solidFill>
                </a:rPr>
                <a:t>(Performance Benchmarks)</a:t>
              </a:r>
              <a:endParaRPr lang="en-IN" b="1" dirty="0">
                <a:solidFill>
                  <a:srgbClr val="FFC000"/>
                </a:solidFill>
              </a:endParaRPr>
            </a:p>
          </p:txBody>
        </p:sp>
        <p:pic>
          <p:nvPicPr>
            <p:cNvPr id="13" name="Picture 12">
              <a:extLst>
                <a:ext uri="{FF2B5EF4-FFF2-40B4-BE49-F238E27FC236}">
                  <a16:creationId xmlns:a16="http://schemas.microsoft.com/office/drawing/2014/main" id="{11305E86-B11C-D76C-D37A-61C064E04E75}"/>
                </a:ext>
              </a:extLst>
            </p:cNvPr>
            <p:cNvPicPr>
              <a:picLocks noChangeAspect="1"/>
            </p:cNvPicPr>
            <p:nvPr/>
          </p:nvPicPr>
          <p:blipFill>
            <a:blip r:embed="rId3"/>
            <a:stretch>
              <a:fillRect/>
            </a:stretch>
          </p:blipFill>
          <p:spPr>
            <a:xfrm>
              <a:off x="6309028" y="2899482"/>
              <a:ext cx="5322677" cy="3623326"/>
            </a:xfrm>
            <a:prstGeom prst="rect">
              <a:avLst/>
            </a:prstGeom>
          </p:spPr>
        </p:pic>
      </p:grpSp>
      <p:sp>
        <p:nvSpPr>
          <p:cNvPr id="2" name="TextBox 1">
            <a:extLst>
              <a:ext uri="{FF2B5EF4-FFF2-40B4-BE49-F238E27FC236}">
                <a16:creationId xmlns:a16="http://schemas.microsoft.com/office/drawing/2014/main" id="{A12AA16F-BDA9-AE29-4F01-53B0A86AEEA9}"/>
              </a:ext>
            </a:extLst>
          </p:cNvPr>
          <p:cNvSpPr txBox="1"/>
          <p:nvPr/>
        </p:nvSpPr>
        <p:spPr>
          <a:xfrm>
            <a:off x="560295" y="1369663"/>
            <a:ext cx="11597962" cy="338554"/>
          </a:xfrm>
          <a:prstGeom prst="rect">
            <a:avLst/>
          </a:prstGeom>
          <a:noFill/>
        </p:spPr>
        <p:txBody>
          <a:bodyPr wrap="square">
            <a:spAutoFit/>
          </a:bodyPr>
          <a:lstStyle/>
          <a:p>
            <a:pPr marL="0" marR="0" lvl="0" indent="0" algn="l" defTabSz="914400" rtl="0" eaLnBrk="0" fontAlgn="base" latinLnBrk="0" hangingPunct="0">
              <a:spcBef>
                <a:spcPct val="0"/>
              </a:spcBef>
              <a:spcAft>
                <a:spcPts val="1200"/>
              </a:spcAft>
              <a:buClrTx/>
              <a:buSzTx/>
              <a:buFontTx/>
              <a:buChar char="•"/>
              <a:tabLst/>
            </a:pPr>
            <a:r>
              <a:rPr kumimoji="0" lang="en-US" altLang="en-US" sz="1600" b="1" i="0" u="none" strike="noStrike" cap="none" normalizeH="0" baseline="0" dirty="0">
                <a:ln>
                  <a:noFill/>
                </a:ln>
                <a:solidFill>
                  <a:srgbClr val="FFC000"/>
                </a:solidFill>
                <a:effectLst/>
                <a:latin typeface="Arial" panose="020B0604020202020204" pitchFamily="34" charset="0"/>
              </a:rPr>
              <a:t> The Dataset has the data of 2024 from January to June and the dataset has two database </a:t>
            </a:r>
            <a:r>
              <a:rPr kumimoji="0" lang="en-US" altLang="en-US" sz="1600" b="1" i="0" u="none" strike="noStrike" cap="none" normalizeH="0" baseline="0" dirty="0" err="1">
                <a:ln>
                  <a:noFill/>
                </a:ln>
                <a:solidFill>
                  <a:srgbClr val="FFC000"/>
                </a:solidFill>
                <a:effectLst/>
                <a:latin typeface="Arial" panose="020B0604020202020204" pitchFamily="34" charset="0"/>
              </a:rPr>
              <a:t>trips_db</a:t>
            </a:r>
            <a:r>
              <a:rPr kumimoji="0" lang="en-US" altLang="en-US" sz="1600" b="1" i="0" u="none" strike="noStrike" cap="none" normalizeH="0" baseline="0" dirty="0">
                <a:ln>
                  <a:noFill/>
                </a:ln>
                <a:solidFill>
                  <a:srgbClr val="FFC000"/>
                </a:solidFill>
                <a:effectLst/>
                <a:latin typeface="Arial" panose="020B0604020202020204" pitchFamily="34" charset="0"/>
              </a:rPr>
              <a:t> &amp; </a:t>
            </a:r>
            <a:r>
              <a:rPr kumimoji="0" lang="en-US" altLang="en-US" sz="1600" b="1" i="0" u="none" strike="noStrike" cap="none" normalizeH="0" baseline="0" dirty="0" err="1">
                <a:ln>
                  <a:noFill/>
                </a:ln>
                <a:solidFill>
                  <a:srgbClr val="FFC000"/>
                </a:solidFill>
                <a:effectLst/>
                <a:latin typeface="Arial" panose="020B0604020202020204" pitchFamily="34" charset="0"/>
              </a:rPr>
              <a:t>targets_db</a:t>
            </a:r>
            <a:r>
              <a:rPr kumimoji="0" lang="en-US" altLang="en-US" sz="1600" b="1" i="0" u="none" strike="noStrike" cap="none" normalizeH="0" baseline="0" dirty="0">
                <a:ln>
                  <a:noFill/>
                </a:ln>
                <a:solidFill>
                  <a:srgbClr val="FFC000"/>
                </a:solidFill>
                <a:effectLst/>
                <a:latin typeface="Arial" panose="020B0604020202020204" pitchFamily="34" charset="0"/>
              </a:rPr>
              <a:t>.</a:t>
            </a:r>
          </a:p>
        </p:txBody>
      </p:sp>
    </p:spTree>
    <p:extLst>
      <p:ext uri="{BB962C8B-B14F-4D97-AF65-F5344CB8AC3E}">
        <p14:creationId xmlns:p14="http://schemas.microsoft.com/office/powerpoint/2010/main" val="4192049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ar on the street&#10;&#10;Description automatically generated">
            <a:extLst>
              <a:ext uri="{FF2B5EF4-FFF2-40B4-BE49-F238E27FC236}">
                <a16:creationId xmlns:a16="http://schemas.microsoft.com/office/drawing/2014/main" id="{2C37F4DF-71EB-7224-0E40-0262CB09702C}"/>
              </a:ext>
            </a:extLst>
          </p:cNvPr>
          <p:cNvPicPr>
            <a:picLocks noChangeAspect="1"/>
          </p:cNvPicPr>
          <p:nvPr/>
        </p:nvPicPr>
        <p:blipFill>
          <a:blip r:embed="rId2"/>
          <a:stretch>
            <a:fillRect/>
          </a:stretch>
        </p:blipFill>
        <p:spPr>
          <a:xfrm>
            <a:off x="-1" y="0"/>
            <a:ext cx="4965325" cy="6858000"/>
          </a:xfrm>
          <a:prstGeom prst="rect">
            <a:avLst/>
          </a:prstGeom>
        </p:spPr>
      </p:pic>
      <p:sp>
        <p:nvSpPr>
          <p:cNvPr id="2" name="TextBox 1">
            <a:extLst>
              <a:ext uri="{FF2B5EF4-FFF2-40B4-BE49-F238E27FC236}">
                <a16:creationId xmlns:a16="http://schemas.microsoft.com/office/drawing/2014/main" id="{6FD56079-548B-B6D7-2BBE-CE8078536C61}"/>
              </a:ext>
            </a:extLst>
          </p:cNvPr>
          <p:cNvSpPr txBox="1"/>
          <p:nvPr/>
        </p:nvSpPr>
        <p:spPr>
          <a:xfrm>
            <a:off x="5998527" y="2659559"/>
            <a:ext cx="4965326" cy="769441"/>
          </a:xfrm>
          <a:prstGeom prst="rect">
            <a:avLst/>
          </a:prstGeom>
          <a:noFill/>
        </p:spPr>
        <p:txBody>
          <a:bodyPr wrap="square">
            <a:spAutoFit/>
          </a:bodyPr>
          <a:lstStyle/>
          <a:p>
            <a:pPr algn="ctr"/>
            <a:r>
              <a:rPr lang="en-US" sz="4400" dirty="0">
                <a:solidFill>
                  <a:srgbClr val="FFC000"/>
                </a:solidFill>
                <a:latin typeface="Berlin Sans FB Demi" panose="020E0802020502020306" pitchFamily="34" charset="0"/>
                <a:cs typeface="Aharoni" panose="02010803020104030203" pitchFamily="2" charset="-79"/>
              </a:rPr>
              <a:t>Data Analysis</a:t>
            </a:r>
            <a:endParaRPr lang="en-IN" sz="4000" dirty="0">
              <a:solidFill>
                <a:srgbClr val="FFC000"/>
              </a:solidFill>
              <a:latin typeface="Berlin Sans FB Demi" panose="020E0802020502020306" pitchFamily="34" charset="0"/>
            </a:endParaRPr>
          </a:p>
        </p:txBody>
      </p:sp>
    </p:spTree>
    <p:extLst>
      <p:ext uri="{BB962C8B-B14F-4D97-AF65-F5344CB8AC3E}">
        <p14:creationId xmlns:p14="http://schemas.microsoft.com/office/powerpoint/2010/main" val="2724486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6967</TotalTime>
  <Words>1536</Words>
  <Application>Microsoft Office PowerPoint</Application>
  <PresentationFormat>Widescreen</PresentationFormat>
  <Paragraphs>269</Paragraphs>
  <Slides>22</Slides>
  <Notes>0</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33" baseType="lpstr">
      <vt:lpstr>Aharoni</vt:lpstr>
      <vt:lpstr>Aptos Narrow</vt:lpstr>
      <vt:lpstr>Arial</vt:lpstr>
      <vt:lpstr>Bahnschrift SemiBold</vt:lpstr>
      <vt:lpstr>Berlin Sans FB Demi</vt:lpstr>
      <vt:lpstr>Bodoni MT Black</vt:lpstr>
      <vt:lpstr>Century Gothic</vt:lpstr>
      <vt:lpstr>Courier New</vt:lpstr>
      <vt:lpstr>Wingdings</vt:lpstr>
      <vt:lpstr>Mesh</vt:lpstr>
      <vt:lpstr>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ARGHADIP CHARAN</dc:creator>
  <cp:lastModifiedBy>ARGHADIP CHARAN</cp:lastModifiedBy>
  <cp:revision>61</cp:revision>
  <dcterms:created xsi:type="dcterms:W3CDTF">2025-01-31T09:43:57Z</dcterms:created>
  <dcterms:modified xsi:type="dcterms:W3CDTF">2025-02-20T09:53:44Z</dcterms:modified>
</cp:coreProperties>
</file>

<file path=docProps/thumbnail.jpeg>
</file>